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sldIdLst>
    <p:sldId id="256" r:id="rId2"/>
    <p:sldId id="268" r:id="rId3"/>
    <p:sldId id="273" r:id="rId4"/>
    <p:sldId id="274" r:id="rId5"/>
    <p:sldId id="269" r:id="rId6"/>
    <p:sldId id="270" r:id="rId7"/>
    <p:sldId id="259" r:id="rId8"/>
    <p:sldId id="261" r:id="rId9"/>
    <p:sldId id="271" r:id="rId10"/>
    <p:sldId id="275" r:id="rId11"/>
    <p:sldId id="279" r:id="rId12"/>
    <p:sldId id="280" r:id="rId13"/>
    <p:sldId id="281" r:id="rId14"/>
    <p:sldId id="285" r:id="rId15"/>
    <p:sldId id="282" r:id="rId16"/>
    <p:sldId id="286" r:id="rId17"/>
    <p:sldId id="287" r:id="rId18"/>
    <p:sldId id="277" r:id="rId19"/>
    <p:sldId id="289" r:id="rId20"/>
    <p:sldId id="290" r:id="rId21"/>
    <p:sldId id="288" r:id="rId22"/>
    <p:sldId id="291" r:id="rId23"/>
    <p:sldId id="292" r:id="rId24"/>
    <p:sldId id="293" r:id="rId25"/>
    <p:sldId id="294" r:id="rId26"/>
    <p:sldId id="295" r:id="rId27"/>
    <p:sldId id="296" r:id="rId28"/>
    <p:sldId id="297" r:id="rId29"/>
    <p:sldId id="298" r:id="rId30"/>
    <p:sldId id="299"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79491"/>
  </p:normalViewPr>
  <p:slideViewPr>
    <p:cSldViewPr snapToGrid="0" snapToObjects="1">
      <p:cViewPr varScale="1">
        <p:scale>
          <a:sx n="84" d="100"/>
          <a:sy n="84"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2F1D9-479F-F649-ADB8-BE1B0D3DC6C9}" type="datetimeFigureOut">
              <a:rPr lang="en-US" smtClean="0"/>
              <a:t>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6DF22-2CDF-8E4E-8372-AEA2A9F1A3A2}" type="slidenum">
              <a:rPr lang="en-US" smtClean="0"/>
              <a:t>‹#›</a:t>
            </a:fld>
            <a:endParaRPr lang="en-US"/>
          </a:p>
        </p:txBody>
      </p:sp>
    </p:spTree>
    <p:extLst>
      <p:ext uri="{BB962C8B-B14F-4D97-AF65-F5344CB8AC3E}">
        <p14:creationId xmlns:p14="http://schemas.microsoft.com/office/powerpoint/2010/main" val="220038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a:t>
            </a:fld>
            <a:endParaRPr lang="en-US"/>
          </a:p>
        </p:txBody>
      </p:sp>
    </p:spTree>
    <p:extLst>
      <p:ext uri="{BB962C8B-B14F-4D97-AF65-F5344CB8AC3E}">
        <p14:creationId xmlns:p14="http://schemas.microsoft.com/office/powerpoint/2010/main" val="964525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15</a:t>
            </a:fld>
            <a:endParaRPr lang="en-US"/>
          </a:p>
        </p:txBody>
      </p:sp>
    </p:spTree>
    <p:extLst>
      <p:ext uri="{BB962C8B-B14F-4D97-AF65-F5344CB8AC3E}">
        <p14:creationId xmlns:p14="http://schemas.microsoft.com/office/powerpoint/2010/main" val="11087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16</a:t>
            </a:fld>
            <a:endParaRPr lang="en-US"/>
          </a:p>
        </p:txBody>
      </p:sp>
    </p:spTree>
    <p:extLst>
      <p:ext uri="{BB962C8B-B14F-4D97-AF65-F5344CB8AC3E}">
        <p14:creationId xmlns:p14="http://schemas.microsoft.com/office/powerpoint/2010/main" val="307178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17</a:t>
            </a:fld>
            <a:endParaRPr lang="en-US"/>
          </a:p>
        </p:txBody>
      </p:sp>
    </p:spTree>
    <p:extLst>
      <p:ext uri="{BB962C8B-B14F-4D97-AF65-F5344CB8AC3E}">
        <p14:creationId xmlns:p14="http://schemas.microsoft.com/office/powerpoint/2010/main" val="331782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18</a:t>
            </a:fld>
            <a:endParaRPr lang="en-US"/>
          </a:p>
        </p:txBody>
      </p:sp>
    </p:spTree>
    <p:extLst>
      <p:ext uri="{BB962C8B-B14F-4D97-AF65-F5344CB8AC3E}">
        <p14:creationId xmlns:p14="http://schemas.microsoft.com/office/powerpoint/2010/main" val="53502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20</a:t>
            </a:fld>
            <a:endParaRPr lang="en-US"/>
          </a:p>
        </p:txBody>
      </p:sp>
    </p:spTree>
    <p:extLst>
      <p:ext uri="{BB962C8B-B14F-4D97-AF65-F5344CB8AC3E}">
        <p14:creationId xmlns:p14="http://schemas.microsoft.com/office/powerpoint/2010/main" val="185112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21</a:t>
            </a:fld>
            <a:endParaRPr lang="en-US"/>
          </a:p>
        </p:txBody>
      </p:sp>
    </p:spTree>
    <p:extLst>
      <p:ext uri="{BB962C8B-B14F-4D97-AF65-F5344CB8AC3E}">
        <p14:creationId xmlns:p14="http://schemas.microsoft.com/office/powerpoint/2010/main" val="4211376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22</a:t>
            </a:fld>
            <a:endParaRPr lang="en-US"/>
          </a:p>
        </p:txBody>
      </p:sp>
    </p:spTree>
    <p:extLst>
      <p:ext uri="{BB962C8B-B14F-4D97-AF65-F5344CB8AC3E}">
        <p14:creationId xmlns:p14="http://schemas.microsoft.com/office/powerpoint/2010/main" val="3533522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in the industry know that HTTP/2.0 was kind of a rushed complex protocol and has lots of imperfections which had led to various interpretations and faulty implementations.</a:t>
            </a:r>
          </a:p>
          <a:p>
            <a:endParaRPr lang="en-US" dirty="0"/>
          </a:p>
          <a:p>
            <a:r>
              <a:rPr lang="en-US" dirty="0"/>
              <a:t>But it was almost touted as a safe and secure protocol as similar as TCP from the transport</a:t>
            </a:r>
          </a:p>
        </p:txBody>
      </p:sp>
      <p:sp>
        <p:nvSpPr>
          <p:cNvPr id="4" name="Slide Number Placeholder 3"/>
          <p:cNvSpPr>
            <a:spLocks noGrp="1"/>
          </p:cNvSpPr>
          <p:nvPr>
            <p:ph type="sldNum" sz="quarter" idx="5"/>
          </p:nvPr>
        </p:nvSpPr>
        <p:spPr/>
        <p:txBody>
          <a:bodyPr/>
          <a:lstStyle/>
          <a:p>
            <a:fld id="{76D6DF22-2CDF-8E4E-8372-AEA2A9F1A3A2}" type="slidenum">
              <a:rPr lang="en-US" smtClean="0"/>
              <a:t>23</a:t>
            </a:fld>
            <a:endParaRPr lang="en-US"/>
          </a:p>
        </p:txBody>
      </p:sp>
    </p:spTree>
    <p:extLst>
      <p:ext uri="{BB962C8B-B14F-4D97-AF65-F5344CB8AC3E}">
        <p14:creationId xmlns:p14="http://schemas.microsoft.com/office/powerpoint/2010/main" val="843241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showed you in the previous slides, the disagreement between TE and CL forms the basis for classical HRS</a:t>
            </a:r>
          </a:p>
        </p:txBody>
      </p:sp>
      <p:sp>
        <p:nvSpPr>
          <p:cNvPr id="4" name="Slide Number Placeholder 3"/>
          <p:cNvSpPr>
            <a:spLocks noGrp="1"/>
          </p:cNvSpPr>
          <p:nvPr>
            <p:ph type="sldNum" sz="quarter" idx="5"/>
          </p:nvPr>
        </p:nvSpPr>
        <p:spPr/>
        <p:txBody>
          <a:bodyPr/>
          <a:lstStyle/>
          <a:p>
            <a:fld id="{76D6DF22-2CDF-8E4E-8372-AEA2A9F1A3A2}" type="slidenum">
              <a:rPr lang="en-US" smtClean="0"/>
              <a:t>24</a:t>
            </a:fld>
            <a:endParaRPr lang="en-US"/>
          </a:p>
        </p:txBody>
      </p:sp>
    </p:spTree>
    <p:extLst>
      <p:ext uri="{BB962C8B-B14F-4D97-AF65-F5344CB8AC3E}">
        <p14:creationId xmlns:p14="http://schemas.microsoft.com/office/powerpoint/2010/main" val="4275388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Thanks to the incorrect Content-Length, the back-end stopped processing the request early and the data in orange was treated as the start of another request.</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26</a:t>
            </a:fld>
            <a:endParaRPr lang="en-US"/>
          </a:p>
        </p:txBody>
      </p:sp>
    </p:spTree>
    <p:extLst>
      <p:ext uri="{BB962C8B-B14F-4D97-AF65-F5344CB8AC3E}">
        <p14:creationId xmlns:p14="http://schemas.microsoft.com/office/powerpoint/2010/main" val="279784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a:t>
            </a:fld>
            <a:endParaRPr lang="en-US"/>
          </a:p>
        </p:txBody>
      </p:sp>
    </p:spTree>
    <p:extLst>
      <p:ext uri="{BB962C8B-B14F-4D97-AF65-F5344CB8AC3E}">
        <p14:creationId xmlns:p14="http://schemas.microsoft.com/office/powerpoint/2010/main" val="50494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Netflix awarded their maximum bounty - $20,000.</a:t>
            </a:r>
          </a:p>
          <a:p>
            <a:r>
              <a:rPr lang="en-US" dirty="0"/>
              <a:t>https://</a:t>
            </a:r>
            <a:r>
              <a:rPr lang="en-US" dirty="0" err="1"/>
              <a:t>github.com</a:t>
            </a:r>
            <a:r>
              <a:rPr lang="en-US" dirty="0"/>
              <a:t>/Netflix/</a:t>
            </a:r>
            <a:r>
              <a:rPr lang="en-US" dirty="0" err="1"/>
              <a:t>zuul</a:t>
            </a:r>
            <a:r>
              <a:rPr lang="en-US" dirty="0"/>
              <a:t>/pull/980</a:t>
            </a:r>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27</a:t>
            </a:fld>
            <a:endParaRPr lang="en-US"/>
          </a:p>
        </p:txBody>
      </p:sp>
    </p:spTree>
    <p:extLst>
      <p:ext uri="{BB962C8B-B14F-4D97-AF65-F5344CB8AC3E}">
        <p14:creationId xmlns:p14="http://schemas.microsoft.com/office/powerpoint/2010/main" val="4181655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28</a:t>
            </a:fld>
            <a:endParaRPr lang="en-US"/>
          </a:p>
        </p:txBody>
      </p:sp>
    </p:spTree>
    <p:extLst>
      <p:ext uri="{BB962C8B-B14F-4D97-AF65-F5344CB8AC3E}">
        <p14:creationId xmlns:p14="http://schemas.microsoft.com/office/powerpoint/2010/main" val="101159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Mitigation bypass is a process of fighting against and breaking mitigation measures in an environment where mitigations are enabled for the ultimate end of arbitrary code execution.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Intermittent short range high frequency – SYN attack</a:t>
            </a:r>
          </a:p>
          <a:p>
            <a:r>
              <a:rPr lang="en-US" sz="1200" kern="1200" dirty="0">
                <a:solidFill>
                  <a:schemeClr val="tx1"/>
                </a:solidFill>
                <a:effectLst/>
                <a:latin typeface="+mn-lt"/>
                <a:ea typeface="+mn-ea"/>
                <a:cs typeface="+mn-cs"/>
              </a:rPr>
              <a:t>Small sized Multiple Destination IP attacks – PMTU related ICMP attacks</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4</a:t>
            </a:fld>
            <a:endParaRPr lang="en-US"/>
          </a:p>
        </p:txBody>
      </p:sp>
    </p:spTree>
    <p:extLst>
      <p:ext uri="{BB962C8B-B14F-4D97-AF65-F5344CB8AC3E}">
        <p14:creationId xmlns:p14="http://schemas.microsoft.com/office/powerpoint/2010/main" val="45609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chunked encoding, 0 signifies the end of request followed by \r\n</a:t>
            </a:r>
          </a:p>
          <a:p>
            <a:r>
              <a:rPr lang="en-US" dirty="0"/>
              <a:t>\r\n</a:t>
            </a:r>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6</a:t>
            </a:fld>
            <a:endParaRPr lang="en-US"/>
          </a:p>
        </p:txBody>
      </p:sp>
    </p:spTree>
    <p:extLst>
      <p:ext uri="{BB962C8B-B14F-4D97-AF65-F5344CB8AC3E}">
        <p14:creationId xmlns:p14="http://schemas.microsoft.com/office/powerpoint/2010/main" val="236561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7</a:t>
            </a:fld>
            <a:endParaRPr lang="en-US"/>
          </a:p>
        </p:txBody>
      </p:sp>
    </p:spTree>
    <p:extLst>
      <p:ext uri="{BB962C8B-B14F-4D97-AF65-F5344CB8AC3E}">
        <p14:creationId xmlns:p14="http://schemas.microsoft.com/office/powerpoint/2010/main" val="277196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Mitigation bypass is a process of fighting against and breaking mitigation measures in an environment where mitigations are enabled for the ultimate end of arbitrary code execution</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8</a:t>
            </a:fld>
            <a:endParaRPr lang="en-US"/>
          </a:p>
        </p:txBody>
      </p:sp>
    </p:spTree>
    <p:extLst>
      <p:ext uri="{BB962C8B-B14F-4D97-AF65-F5344CB8AC3E}">
        <p14:creationId xmlns:p14="http://schemas.microsoft.com/office/powerpoint/2010/main" val="3956229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 request smuggling vulnerabilities arise when the frontend and the backend interpret the boundary of an HTTP request differently causing desynchronization between them. This is due to numerous frontend and backend libraries deviating from RFC specifications when dealing with both the Content-Length and the Transfer-Encoding header. </a:t>
            </a:r>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9</a:t>
            </a:fld>
            <a:endParaRPr lang="en-US"/>
          </a:p>
        </p:txBody>
      </p:sp>
    </p:spTree>
    <p:extLst>
      <p:ext uri="{BB962C8B-B14F-4D97-AF65-F5344CB8AC3E}">
        <p14:creationId xmlns:p14="http://schemas.microsoft.com/office/powerpoint/2010/main" val="210131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doesn’t understand chunked encoding hence treats that line as a header</a:t>
            </a:r>
          </a:p>
          <a:p>
            <a:r>
              <a:rPr lang="en-US" dirty="0"/>
              <a:t>Sees that content length is 13 and sends thinking its one request</a:t>
            </a:r>
          </a:p>
          <a:p>
            <a:endParaRPr lang="en-US" dirty="0"/>
          </a:p>
          <a:p>
            <a:r>
              <a:rPr lang="en-US" dirty="0"/>
              <a:t>Backend sees chunked and notices value 0</a:t>
            </a:r>
          </a:p>
          <a:p>
            <a:r>
              <a:rPr lang="en-US" dirty="0"/>
              <a:t>Append SMUGGLED to the other POST request thinking that is the body and sends to the backend API</a:t>
            </a:r>
          </a:p>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11</a:t>
            </a:fld>
            <a:endParaRPr lang="en-US"/>
          </a:p>
        </p:txBody>
      </p:sp>
    </p:spTree>
    <p:extLst>
      <p:ext uri="{BB962C8B-B14F-4D97-AF65-F5344CB8AC3E}">
        <p14:creationId xmlns:p14="http://schemas.microsoft.com/office/powerpoint/2010/main" val="829077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D6DF22-2CDF-8E4E-8372-AEA2A9F1A3A2}" type="slidenum">
              <a:rPr lang="en-US" smtClean="0"/>
              <a:t>14</a:t>
            </a:fld>
            <a:endParaRPr lang="en-US"/>
          </a:p>
        </p:txBody>
      </p:sp>
    </p:spTree>
    <p:extLst>
      <p:ext uri="{BB962C8B-B14F-4D97-AF65-F5344CB8AC3E}">
        <p14:creationId xmlns:p14="http://schemas.microsoft.com/office/powerpoint/2010/main" val="105630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310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1521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4509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310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5241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4526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4361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8491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2553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457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2809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5702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17/06/relationships/model3d" Target="../media/model3d2.glb"/><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17/06/relationships/model3d" Target="../media/model3d2.glb"/></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obalt.io/blog/a-pentesters-guide-to-http-request-smuggling"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ucno.deviantart.com/art/the-symbol-of-rebirth-653835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hackerone.com/reports/498052" TargetMode="External"/><Relationship Id="rId2" Type="http://schemas.openxmlformats.org/officeDocument/2006/relationships/hyperlink" Target="https://support.f5.com/csp/article/K5037555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portswigger.net/research/http-desync-attacks-request-smuggling-reborn"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portswigger.net/research/cracking-the-lens-targeting-https-hidden-attack-surfa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youtube.com/watch?v=zP4b3pw94s0" TargetMode="External"/><Relationship Id="rId5" Type="http://schemas.openxmlformats.org/officeDocument/2006/relationships/hyperlink" Target="https://www.youtube.com/watch?v=_A04msdplXs" TargetMode="External"/><Relationship Id="rId4" Type="http://schemas.openxmlformats.org/officeDocument/2006/relationships/hyperlink" Target="https://portswigger.net/research/http-desync-attacks-request-smuggling-rebor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ortswigger.net/research/http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ortswigger.net/research/http2"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CF14-139E-4A48-A5B4-7EC59876E379}"/>
              </a:ext>
            </a:extLst>
          </p:cNvPr>
          <p:cNvSpPr>
            <a:spLocks noGrp="1"/>
          </p:cNvSpPr>
          <p:nvPr>
            <p:ph type="ctrTitle"/>
          </p:nvPr>
        </p:nvSpPr>
        <p:spPr>
          <a:xfrm>
            <a:off x="638879" y="3448137"/>
            <a:ext cx="10909640" cy="1687814"/>
          </a:xfrm>
        </p:spPr>
        <p:txBody>
          <a:bodyPr anchor="b">
            <a:normAutofit fontScale="90000"/>
          </a:bodyPr>
          <a:lstStyle/>
          <a:p>
            <a:pPr algn="ctr">
              <a:lnSpc>
                <a:spcPct val="90000"/>
              </a:lnSpc>
            </a:pPr>
            <a:r>
              <a:rPr lang="en-US" sz="8500" b="1" dirty="0"/>
              <a:t>HTTP Request Smuggling</a:t>
            </a:r>
          </a:p>
        </p:txBody>
      </p:sp>
      <p:sp>
        <p:nvSpPr>
          <p:cNvPr id="3" name="Subtitle 2">
            <a:extLst>
              <a:ext uri="{FF2B5EF4-FFF2-40B4-BE49-F238E27FC236}">
                <a16:creationId xmlns:a16="http://schemas.microsoft.com/office/drawing/2014/main" id="{8721D099-0469-4F44-A057-2D64D7B196D8}"/>
              </a:ext>
            </a:extLst>
          </p:cNvPr>
          <p:cNvSpPr>
            <a:spLocks noGrp="1"/>
          </p:cNvSpPr>
          <p:nvPr>
            <p:ph type="subTitle" idx="1"/>
          </p:nvPr>
        </p:nvSpPr>
        <p:spPr>
          <a:xfrm>
            <a:off x="638882" y="5135951"/>
            <a:ext cx="10909643" cy="552659"/>
          </a:xfrm>
        </p:spPr>
        <p:txBody>
          <a:bodyPr anchor="t">
            <a:normAutofit/>
          </a:bodyPr>
          <a:lstStyle/>
          <a:p>
            <a:pPr algn="ctr"/>
            <a:r>
              <a:rPr lang="en-US" sz="2400" dirty="0"/>
              <a:t>A Survey from HTTP/1.1 to HTTP/2.0</a:t>
            </a:r>
          </a:p>
        </p:txBody>
      </p:sp>
      <p:pic>
        <p:nvPicPr>
          <p:cNvPr id="5" name="Picture 4">
            <a:extLst>
              <a:ext uri="{FF2B5EF4-FFF2-40B4-BE49-F238E27FC236}">
                <a16:creationId xmlns:a16="http://schemas.microsoft.com/office/drawing/2014/main" id="{70997082-91B4-CA41-B4F2-D59705BF48CF}"/>
              </a:ext>
            </a:extLst>
          </p:cNvPr>
          <p:cNvPicPr>
            <a:picLocks noChangeAspect="1"/>
          </p:cNvPicPr>
          <p:nvPr/>
        </p:nvPicPr>
        <p:blipFill>
          <a:blip r:embed="rId3"/>
          <a:stretch>
            <a:fillRect/>
          </a:stretch>
        </p:blipFill>
        <p:spPr>
          <a:xfrm>
            <a:off x="2518348" y="302656"/>
            <a:ext cx="7495081" cy="3744688"/>
          </a:xfrm>
          <a:prstGeom prst="rect">
            <a:avLst/>
          </a:prstGeom>
        </p:spPr>
      </p:pic>
      <p:sp>
        <p:nvSpPr>
          <p:cNvPr id="6" name="TextBox 5">
            <a:extLst>
              <a:ext uri="{FF2B5EF4-FFF2-40B4-BE49-F238E27FC236}">
                <a16:creationId xmlns:a16="http://schemas.microsoft.com/office/drawing/2014/main" id="{296A0E05-25AC-C146-9676-1CF78313C4D8}"/>
              </a:ext>
            </a:extLst>
          </p:cNvPr>
          <p:cNvSpPr txBox="1"/>
          <p:nvPr/>
        </p:nvSpPr>
        <p:spPr>
          <a:xfrm>
            <a:off x="5109553" y="5710938"/>
            <a:ext cx="1968296" cy="461665"/>
          </a:xfrm>
          <a:prstGeom prst="rect">
            <a:avLst/>
          </a:prstGeom>
          <a:noFill/>
        </p:spPr>
        <p:txBody>
          <a:bodyPr wrap="none" rtlCol="0">
            <a:spAutoFit/>
          </a:bodyPr>
          <a:lstStyle/>
          <a:p>
            <a:r>
              <a:rPr lang="en-US" sz="2400" b="1" dirty="0"/>
              <a:t>Vaibhav Singh</a:t>
            </a:r>
          </a:p>
        </p:txBody>
      </p:sp>
    </p:spTree>
    <p:extLst>
      <p:ext uri="{BB962C8B-B14F-4D97-AF65-F5344CB8AC3E}">
        <p14:creationId xmlns:p14="http://schemas.microsoft.com/office/powerpoint/2010/main" val="262727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D672-0BF0-E244-9A06-707C65DFEA72}"/>
              </a:ext>
            </a:extLst>
          </p:cNvPr>
          <p:cNvSpPr>
            <a:spLocks noGrp="1"/>
          </p:cNvSpPr>
          <p:nvPr>
            <p:ph type="title"/>
          </p:nvPr>
        </p:nvSpPr>
        <p:spPr/>
        <p:txBody>
          <a:bodyPr/>
          <a:lstStyle/>
          <a:p>
            <a:pPr algn="ctr"/>
            <a:r>
              <a:rPr lang="en-US" dirty="0"/>
              <a:t>Types of HTTP Request Smuggling</a:t>
            </a:r>
          </a:p>
        </p:txBody>
      </p:sp>
      <p:graphicFrame>
        <p:nvGraphicFramePr>
          <p:cNvPr id="4" name="Table 4">
            <a:extLst>
              <a:ext uri="{FF2B5EF4-FFF2-40B4-BE49-F238E27FC236}">
                <a16:creationId xmlns:a16="http://schemas.microsoft.com/office/drawing/2014/main" id="{CA185730-3D6B-D545-806C-57D523918723}"/>
              </a:ext>
            </a:extLst>
          </p:cNvPr>
          <p:cNvGraphicFramePr>
            <a:graphicFrameLocks noGrp="1"/>
          </p:cNvGraphicFramePr>
          <p:nvPr>
            <p:ph idx="1"/>
            <p:extLst>
              <p:ext uri="{D42A27DB-BD31-4B8C-83A1-F6EECF244321}">
                <p14:modId xmlns:p14="http://schemas.microsoft.com/office/powerpoint/2010/main" val="3182935438"/>
              </p:ext>
            </p:extLst>
          </p:nvPr>
        </p:nvGraphicFramePr>
        <p:xfrm>
          <a:off x="838200" y="1825624"/>
          <a:ext cx="10515600" cy="3271032"/>
        </p:xfrm>
        <a:graphic>
          <a:graphicData uri="http://schemas.openxmlformats.org/drawingml/2006/table">
            <a:tbl>
              <a:tblPr firstRow="1" bandRow="1">
                <a:tableStyleId>{073A0DAA-6AF3-43AB-8588-CEC1D06C72B9}</a:tableStyleId>
              </a:tblPr>
              <a:tblGrid>
                <a:gridCol w="3505200">
                  <a:extLst>
                    <a:ext uri="{9D8B030D-6E8A-4147-A177-3AD203B41FA5}">
                      <a16:colId xmlns:a16="http://schemas.microsoft.com/office/drawing/2014/main" val="1248622254"/>
                    </a:ext>
                  </a:extLst>
                </a:gridCol>
                <a:gridCol w="3505200">
                  <a:extLst>
                    <a:ext uri="{9D8B030D-6E8A-4147-A177-3AD203B41FA5}">
                      <a16:colId xmlns:a16="http://schemas.microsoft.com/office/drawing/2014/main" val="3322913252"/>
                    </a:ext>
                  </a:extLst>
                </a:gridCol>
                <a:gridCol w="3505200">
                  <a:extLst>
                    <a:ext uri="{9D8B030D-6E8A-4147-A177-3AD203B41FA5}">
                      <a16:colId xmlns:a16="http://schemas.microsoft.com/office/drawing/2014/main" val="2394647916"/>
                    </a:ext>
                  </a:extLst>
                </a:gridCol>
              </a:tblGrid>
              <a:tr h="817758">
                <a:tc>
                  <a:txBody>
                    <a:bodyPr/>
                    <a:lstStyle/>
                    <a:p>
                      <a:pPr algn="ctr"/>
                      <a:r>
                        <a:rPr lang="en-US" sz="2800" dirty="0"/>
                        <a:t>Front end</a:t>
                      </a:r>
                    </a:p>
                  </a:txBody>
                  <a:tcPr/>
                </a:tc>
                <a:tc>
                  <a:txBody>
                    <a:bodyPr/>
                    <a:lstStyle/>
                    <a:p>
                      <a:pPr algn="ctr"/>
                      <a:r>
                        <a:rPr lang="en-US" sz="2800" dirty="0"/>
                        <a:t>Back end</a:t>
                      </a:r>
                    </a:p>
                  </a:txBody>
                  <a:tcPr/>
                </a:tc>
                <a:tc>
                  <a:txBody>
                    <a:bodyPr/>
                    <a:lstStyle/>
                    <a:p>
                      <a:pPr algn="ctr"/>
                      <a:r>
                        <a:rPr lang="en-US" sz="2800" dirty="0"/>
                        <a:t>Acronym</a:t>
                      </a:r>
                    </a:p>
                  </a:txBody>
                  <a:tcPr/>
                </a:tc>
                <a:extLst>
                  <a:ext uri="{0D108BD9-81ED-4DB2-BD59-A6C34878D82A}">
                    <a16:rowId xmlns:a16="http://schemas.microsoft.com/office/drawing/2014/main" val="3147151341"/>
                  </a:ext>
                </a:extLst>
              </a:tr>
              <a:tr h="8177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Content-Length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Transfer-Encoding</a:t>
                      </a:r>
                    </a:p>
                  </a:txBody>
                  <a:tcPr/>
                </a:tc>
                <a:tc>
                  <a:txBody>
                    <a:bodyPr/>
                    <a:lstStyle/>
                    <a:p>
                      <a:pPr algn="ctr"/>
                      <a:r>
                        <a:rPr lang="en-US" sz="2800" dirty="0"/>
                        <a:t>CL.TE</a:t>
                      </a:r>
                    </a:p>
                  </a:txBody>
                  <a:tcPr/>
                </a:tc>
                <a:extLst>
                  <a:ext uri="{0D108BD9-81ED-4DB2-BD59-A6C34878D82A}">
                    <a16:rowId xmlns:a16="http://schemas.microsoft.com/office/drawing/2014/main" val="839042008"/>
                  </a:ext>
                </a:extLst>
              </a:tr>
              <a:tr h="8177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Transfer-Encoding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Content-Length</a:t>
                      </a:r>
                    </a:p>
                  </a:txBody>
                  <a:tcPr/>
                </a:tc>
                <a:tc>
                  <a:txBody>
                    <a:bodyPr/>
                    <a:lstStyle/>
                    <a:p>
                      <a:pPr algn="ctr"/>
                      <a:r>
                        <a:rPr lang="en-US" sz="2800" dirty="0"/>
                        <a:t>TE.CL</a:t>
                      </a:r>
                    </a:p>
                  </a:txBody>
                  <a:tcPr/>
                </a:tc>
                <a:extLst>
                  <a:ext uri="{0D108BD9-81ED-4DB2-BD59-A6C34878D82A}">
                    <a16:rowId xmlns:a16="http://schemas.microsoft.com/office/drawing/2014/main" val="3081218222"/>
                  </a:ext>
                </a:extLst>
              </a:tr>
              <a:tr h="8177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Transfer-Encoding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Transfer-Encoding</a:t>
                      </a:r>
                    </a:p>
                  </a:txBody>
                  <a:tcPr/>
                </a:tc>
                <a:tc>
                  <a:txBody>
                    <a:bodyPr/>
                    <a:lstStyle/>
                    <a:p>
                      <a:pPr algn="ctr"/>
                      <a:r>
                        <a:rPr lang="en-US" sz="2800" dirty="0"/>
                        <a:t>TE.TE</a:t>
                      </a:r>
                    </a:p>
                  </a:txBody>
                  <a:tcPr/>
                </a:tc>
                <a:extLst>
                  <a:ext uri="{0D108BD9-81ED-4DB2-BD59-A6C34878D82A}">
                    <a16:rowId xmlns:a16="http://schemas.microsoft.com/office/drawing/2014/main" val="1670974464"/>
                  </a:ext>
                </a:extLst>
              </a:tr>
            </a:tbl>
          </a:graphicData>
        </a:graphic>
      </p:graphicFrame>
    </p:spTree>
    <p:extLst>
      <p:ext uri="{BB962C8B-B14F-4D97-AF65-F5344CB8AC3E}">
        <p14:creationId xmlns:p14="http://schemas.microsoft.com/office/powerpoint/2010/main" val="20399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F40F7B-4710-0840-B0E8-BECDFD052C24}"/>
              </a:ext>
            </a:extLst>
          </p:cNvPr>
          <p:cNvSpPr/>
          <p:nvPr/>
        </p:nvSpPr>
        <p:spPr>
          <a:xfrm>
            <a:off x="3575217" y="1992865"/>
            <a:ext cx="5598764" cy="3046988"/>
          </a:xfrm>
          <a:prstGeom prst="rect">
            <a:avLst/>
          </a:prstGeom>
        </p:spPr>
        <p:txBody>
          <a:bodyPr wrap="square">
            <a:spAutoFit/>
          </a:bodyPr>
          <a:lstStyle/>
          <a:p>
            <a:r>
              <a:rPr lang="en-US" sz="2400" dirty="0">
                <a:solidFill>
                  <a:srgbClr val="00ACEE"/>
                </a:solidFill>
                <a:latin typeface="Courier" pitchFamily="2" charset="0"/>
              </a:rPr>
              <a:t>POST / HTTP/1.1</a:t>
            </a:r>
          </a:p>
          <a:p>
            <a:r>
              <a:rPr lang="en-US" sz="2400" dirty="0">
                <a:solidFill>
                  <a:srgbClr val="00ACEE"/>
                </a:solidFill>
                <a:latin typeface="Courier" pitchFamily="2" charset="0"/>
              </a:rPr>
              <a:t>Host: vulnerable-</a:t>
            </a:r>
            <a:r>
              <a:rPr lang="en-US" sz="2400" dirty="0" err="1">
                <a:solidFill>
                  <a:srgbClr val="00ACEE"/>
                </a:solidFill>
                <a:latin typeface="Courier" pitchFamily="2" charset="0"/>
              </a:rPr>
              <a:t>website.com</a:t>
            </a:r>
            <a:endParaRPr lang="en-US" sz="2400" dirty="0">
              <a:solidFill>
                <a:srgbClr val="00ACEE"/>
              </a:solidFill>
              <a:latin typeface="Courier" pitchFamily="2" charset="0"/>
            </a:endParaRPr>
          </a:p>
          <a:p>
            <a:r>
              <a:rPr lang="en-US" sz="2400" dirty="0">
                <a:solidFill>
                  <a:srgbClr val="00ACEE"/>
                </a:solidFill>
                <a:latin typeface="Courier" pitchFamily="2" charset="0"/>
              </a:rPr>
              <a:t>Content-Length: 13</a:t>
            </a:r>
          </a:p>
          <a:p>
            <a:r>
              <a:rPr lang="en-US" sz="2400" dirty="0">
                <a:solidFill>
                  <a:srgbClr val="00ACEE"/>
                </a:solidFill>
                <a:latin typeface="Courier" pitchFamily="2" charset="0"/>
              </a:rPr>
              <a:t>Transfer-Encoding: chunked</a:t>
            </a:r>
          </a:p>
          <a:p>
            <a:r>
              <a:rPr lang="en-US" sz="2400" dirty="0">
                <a:solidFill>
                  <a:srgbClr val="00ACEE"/>
                </a:solidFill>
                <a:latin typeface="Courier" pitchFamily="2" charset="0"/>
              </a:rPr>
              <a:t>\n</a:t>
            </a:r>
          </a:p>
          <a:p>
            <a:r>
              <a:rPr lang="en-US" sz="2400" dirty="0">
                <a:solidFill>
                  <a:srgbClr val="00ACEE"/>
                </a:solidFill>
                <a:latin typeface="Courier" pitchFamily="2" charset="0"/>
              </a:rPr>
              <a:t>0\n</a:t>
            </a:r>
            <a:endParaRPr lang="en-US" sz="2400" dirty="0">
              <a:solidFill>
                <a:srgbClr val="333332"/>
              </a:solidFill>
              <a:latin typeface="Courier" pitchFamily="2" charset="0"/>
            </a:endParaRPr>
          </a:p>
          <a:p>
            <a:r>
              <a:rPr lang="en-US" sz="2400" dirty="0">
                <a:solidFill>
                  <a:srgbClr val="00B0F0"/>
                </a:solidFill>
                <a:latin typeface="Courier" pitchFamily="2" charset="0"/>
              </a:rPr>
              <a:t>\n</a:t>
            </a:r>
          </a:p>
          <a:p>
            <a:r>
              <a:rPr lang="en-US" sz="2400" dirty="0">
                <a:solidFill>
                  <a:srgbClr val="FF6633"/>
                </a:solidFill>
                <a:latin typeface="Courier" pitchFamily="2" charset="0"/>
              </a:rPr>
              <a:t>SMUGGLED\n</a:t>
            </a:r>
            <a:endParaRPr lang="en-US" sz="2400" dirty="0"/>
          </a:p>
        </p:txBody>
      </p:sp>
      <p:sp>
        <p:nvSpPr>
          <p:cNvPr id="6" name="Title 1">
            <a:extLst>
              <a:ext uri="{FF2B5EF4-FFF2-40B4-BE49-F238E27FC236}">
                <a16:creationId xmlns:a16="http://schemas.microsoft.com/office/drawing/2014/main" id="{4D9DBC67-CB9C-1B4D-8266-C8CDEC309BC0}"/>
              </a:ext>
            </a:extLst>
          </p:cNvPr>
          <p:cNvSpPr>
            <a:spLocks noGrp="1"/>
          </p:cNvSpPr>
          <p:nvPr>
            <p:ph type="title"/>
          </p:nvPr>
        </p:nvSpPr>
        <p:spPr>
          <a:xfrm>
            <a:off x="838200" y="365125"/>
            <a:ext cx="10515600" cy="1073931"/>
          </a:xfrm>
        </p:spPr>
        <p:txBody>
          <a:bodyPr>
            <a:normAutofit/>
          </a:bodyPr>
          <a:lstStyle/>
          <a:p>
            <a:pPr algn="ctr"/>
            <a:br>
              <a:rPr lang="en-US" dirty="0"/>
            </a:br>
            <a:endParaRPr lang="en-US" sz="1600" dirty="0"/>
          </a:p>
        </p:txBody>
      </p:sp>
      <mc:AlternateContent xmlns:mc="http://schemas.openxmlformats.org/markup-compatibility/2006">
        <mc:Choice xmlns:am3d="http://schemas.microsoft.com/office/drawing/2017/model3d" Requires="am3d">
          <p:graphicFrame>
            <p:nvGraphicFramePr>
              <p:cNvPr id="7" name="3D Model 6" descr="Cloud Database">
                <a:extLst>
                  <a:ext uri="{FF2B5EF4-FFF2-40B4-BE49-F238E27FC236}">
                    <a16:creationId xmlns:a16="http://schemas.microsoft.com/office/drawing/2014/main" id="{7371756E-3395-4448-AF46-EA85E36BCD7E}"/>
                  </a:ext>
                </a:extLst>
              </p:cNvPr>
              <p:cNvGraphicFramePr>
                <a:graphicFrameLocks noChangeAspect="1"/>
              </p:cNvGraphicFramePr>
              <p:nvPr>
                <p:extLst>
                  <p:ext uri="{D42A27DB-BD31-4B8C-83A1-F6EECF244321}">
                    <p14:modId xmlns:p14="http://schemas.microsoft.com/office/powerpoint/2010/main" val="2161695855"/>
                  </p:ext>
                </p:extLst>
              </p:nvPr>
            </p:nvGraphicFramePr>
            <p:xfrm>
              <a:off x="615119" y="2115476"/>
              <a:ext cx="1859207" cy="1860794"/>
            </p:xfrm>
            <a:graphic>
              <a:graphicData uri="http://schemas.microsoft.com/office/drawing/2017/model3d">
                <am3d:model3d r:embed="rId3">
                  <am3d:spPr>
                    <a:xfrm>
                      <a:off x="0" y="0"/>
                      <a:ext cx="1859207" cy="1860794"/>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346752" ay="-1092596" az="-108694"/>
                    <am3d:postTrans dx="0" dy="0" dz="0"/>
                  </am3d:trans>
                  <am3d:raster rName="Office3DRenderer" rVer="16.0.8326">
                    <am3d:blip r:embed="rId4"/>
                  </am3d:raster>
                  <am3d:objViewport viewportSz="29494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loud Database">
                <a:extLst>
                  <a:ext uri="{FF2B5EF4-FFF2-40B4-BE49-F238E27FC236}">
                    <a16:creationId xmlns:a16="http://schemas.microsoft.com/office/drawing/2014/main" id="{7371756E-3395-4448-AF46-EA85E36BCD7E}"/>
                  </a:ext>
                </a:extLst>
              </p:cNvPr>
              <p:cNvPicPr>
                <a:picLocks noGrp="1" noRot="1" noChangeAspect="1" noMove="1" noResize="1" noEditPoints="1" noAdjustHandles="1" noChangeArrowheads="1" noChangeShapeType="1" noCrop="1"/>
              </p:cNvPicPr>
              <p:nvPr/>
            </p:nvPicPr>
            <p:blipFill>
              <a:blip r:embed="rId4"/>
              <a:stretch>
                <a:fillRect/>
              </a:stretch>
            </p:blipFill>
            <p:spPr>
              <a:xfrm>
                <a:off x="615119" y="2115476"/>
                <a:ext cx="1859207" cy="1860794"/>
              </a:xfrm>
              <a:prstGeom prst="rect">
                <a:avLst/>
              </a:prstGeom>
            </p:spPr>
          </p:pic>
        </mc:Fallback>
      </mc:AlternateContent>
      <p:sp>
        <p:nvSpPr>
          <p:cNvPr id="8" name="Right Arrow 7">
            <a:extLst>
              <a:ext uri="{FF2B5EF4-FFF2-40B4-BE49-F238E27FC236}">
                <a16:creationId xmlns:a16="http://schemas.microsoft.com/office/drawing/2014/main" id="{7E52CCB0-0B2B-F541-9926-A4564EE20158}"/>
              </a:ext>
            </a:extLst>
          </p:cNvPr>
          <p:cNvSpPr/>
          <p:nvPr/>
        </p:nvSpPr>
        <p:spPr>
          <a:xfrm>
            <a:off x="2423473" y="2736870"/>
            <a:ext cx="1151744"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D0A8AF74-D3C4-C24B-9545-67523C58A74E}"/>
              </a:ext>
            </a:extLst>
          </p:cNvPr>
          <p:cNvSpPr txBox="1"/>
          <p:nvPr/>
        </p:nvSpPr>
        <p:spPr>
          <a:xfrm>
            <a:off x="2401127" y="3191824"/>
            <a:ext cx="1124539" cy="923330"/>
          </a:xfrm>
          <a:prstGeom prst="rect">
            <a:avLst/>
          </a:prstGeom>
          <a:noFill/>
        </p:spPr>
        <p:txBody>
          <a:bodyPr wrap="none" rtlCol="0">
            <a:spAutoFit/>
          </a:bodyPr>
          <a:lstStyle/>
          <a:p>
            <a:pPr algn="ctr"/>
            <a:r>
              <a:rPr lang="en-US" b="1" dirty="0"/>
              <a:t>Frontend</a:t>
            </a:r>
          </a:p>
          <a:p>
            <a:pPr algn="ctr"/>
            <a:r>
              <a:rPr lang="en-US" b="1" dirty="0"/>
              <a:t>interprets</a:t>
            </a:r>
          </a:p>
          <a:p>
            <a:pPr algn="ctr"/>
            <a:r>
              <a:rPr lang="en-US" b="1" dirty="0"/>
              <a:t>this</a:t>
            </a:r>
          </a:p>
        </p:txBody>
      </p:sp>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68229147-C44A-F74C-8ABD-55D00E06AA98}"/>
                  </a:ext>
                </a:extLst>
              </p:cNvPr>
              <p:cNvGraphicFramePr/>
              <p:nvPr>
                <p:extLst>
                  <p:ext uri="{D42A27DB-BD31-4B8C-83A1-F6EECF244321}">
                    <p14:modId xmlns:p14="http://schemas.microsoft.com/office/powerpoint/2010/main" val="1469524321"/>
                  </p:ext>
                </p:extLst>
              </p:nvPr>
            </p:nvGraphicFramePr>
            <p:xfrm>
              <a:off x="10225266" y="1831020"/>
              <a:ext cx="1128534" cy="2284134"/>
            </p:xfrm>
            <a:graphic>
              <a:graphicData uri="http://schemas.microsoft.com/office/drawing/2017/model3d">
                <am3d:model3d r:embed="rId5">
                  <am3d:spPr>
                    <a:xfrm>
                      <a:off x="0" y="0"/>
                      <a:ext cx="1128534" cy="2284134"/>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2776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68229147-C44A-F74C-8ABD-55D00E06AA98}"/>
                  </a:ext>
                </a:extLst>
              </p:cNvPr>
              <p:cNvPicPr>
                <a:picLocks noGrp="1" noRot="1" noChangeAspect="1" noMove="1" noResize="1" noEditPoints="1" noAdjustHandles="1" noChangeArrowheads="1" noChangeShapeType="1" noCrop="1"/>
              </p:cNvPicPr>
              <p:nvPr/>
            </p:nvPicPr>
            <p:blipFill>
              <a:blip r:embed="rId6"/>
              <a:stretch>
                <a:fillRect/>
              </a:stretch>
            </p:blipFill>
            <p:spPr>
              <a:xfrm>
                <a:off x="10225266" y="1831020"/>
                <a:ext cx="1128534" cy="2284134"/>
              </a:xfrm>
              <a:prstGeom prst="rect">
                <a:avLst/>
              </a:prstGeom>
            </p:spPr>
          </p:pic>
        </mc:Fallback>
      </mc:AlternateContent>
      <p:sp>
        <p:nvSpPr>
          <p:cNvPr id="11" name="Right Arrow 10">
            <a:extLst>
              <a:ext uri="{FF2B5EF4-FFF2-40B4-BE49-F238E27FC236}">
                <a16:creationId xmlns:a16="http://schemas.microsoft.com/office/drawing/2014/main" id="{D33B003D-93AE-7F4C-B839-81D1F3990DB6}"/>
              </a:ext>
            </a:extLst>
          </p:cNvPr>
          <p:cNvSpPr/>
          <p:nvPr/>
        </p:nvSpPr>
        <p:spPr>
          <a:xfrm rot="10800000">
            <a:off x="8484432" y="3018455"/>
            <a:ext cx="1746129"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9C9ED165-26BF-0646-B8FE-6765F930FF63}"/>
              </a:ext>
            </a:extLst>
          </p:cNvPr>
          <p:cNvSpPr txBox="1"/>
          <p:nvPr/>
        </p:nvSpPr>
        <p:spPr>
          <a:xfrm>
            <a:off x="9137978" y="2225386"/>
            <a:ext cx="1124539" cy="923330"/>
          </a:xfrm>
          <a:prstGeom prst="rect">
            <a:avLst/>
          </a:prstGeom>
          <a:noFill/>
        </p:spPr>
        <p:txBody>
          <a:bodyPr wrap="square" rtlCol="0">
            <a:spAutoFit/>
          </a:bodyPr>
          <a:lstStyle/>
          <a:p>
            <a:pPr algn="ctr"/>
            <a:r>
              <a:rPr lang="en-US" b="1" dirty="0"/>
              <a:t>Backend</a:t>
            </a:r>
          </a:p>
          <a:p>
            <a:pPr algn="ctr"/>
            <a:r>
              <a:rPr lang="en-US" b="1" dirty="0"/>
              <a:t>interprets</a:t>
            </a:r>
          </a:p>
          <a:p>
            <a:pPr algn="ctr"/>
            <a:r>
              <a:rPr lang="en-US" b="1" dirty="0"/>
              <a:t>this</a:t>
            </a:r>
          </a:p>
        </p:txBody>
      </p:sp>
      <p:sp>
        <p:nvSpPr>
          <p:cNvPr id="15" name="Title 1">
            <a:extLst>
              <a:ext uri="{FF2B5EF4-FFF2-40B4-BE49-F238E27FC236}">
                <a16:creationId xmlns:a16="http://schemas.microsoft.com/office/drawing/2014/main" id="{13731B05-6711-B545-BF0D-17AB666724F6}"/>
              </a:ext>
            </a:extLst>
          </p:cNvPr>
          <p:cNvSpPr txBox="1">
            <a:spLocks/>
          </p:cNvSpPr>
          <p:nvPr/>
        </p:nvSpPr>
        <p:spPr>
          <a:xfrm>
            <a:off x="838200" y="365126"/>
            <a:ext cx="10515600" cy="9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CL.TE : Frontend - CL, Backend: TE</a:t>
            </a:r>
          </a:p>
        </p:txBody>
      </p:sp>
    </p:spTree>
    <p:extLst>
      <p:ext uri="{BB962C8B-B14F-4D97-AF65-F5344CB8AC3E}">
        <p14:creationId xmlns:p14="http://schemas.microsoft.com/office/powerpoint/2010/main" val="37474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Cloud Database">
                <a:extLst>
                  <a:ext uri="{FF2B5EF4-FFF2-40B4-BE49-F238E27FC236}">
                    <a16:creationId xmlns:a16="http://schemas.microsoft.com/office/drawing/2014/main" id="{F87A06F4-8BE2-1643-BC22-40FA3CB5B8F4}"/>
                  </a:ext>
                </a:extLst>
              </p:cNvPr>
              <p:cNvGraphicFramePr>
                <a:graphicFrameLocks noChangeAspect="1"/>
              </p:cNvGraphicFramePr>
              <p:nvPr>
                <p:extLst>
                  <p:ext uri="{D42A27DB-BD31-4B8C-83A1-F6EECF244321}">
                    <p14:modId xmlns:p14="http://schemas.microsoft.com/office/powerpoint/2010/main" val="305573456"/>
                  </p:ext>
                </p:extLst>
              </p:nvPr>
            </p:nvGraphicFramePr>
            <p:xfrm>
              <a:off x="518446" y="2332778"/>
              <a:ext cx="1859207" cy="2281264"/>
            </p:xfrm>
            <a:graphic>
              <a:graphicData uri="http://schemas.microsoft.com/office/drawing/2017/model3d">
                <am3d:model3d r:embed="rId2">
                  <am3d:spPr>
                    <a:xfrm>
                      <a:off x="0" y="0"/>
                      <a:ext cx="1859207" cy="2281264"/>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346752" ay="-1092596" az="-108694"/>
                    <am3d:postTrans dx="0" dy="0" dz="0"/>
                  </am3d:trans>
                  <am3d:raster rName="Office3DRenderer" rVer="16.0.8326">
                    <am3d:blip r:embed="rId3"/>
                  </am3d:raster>
                  <am3d:objViewport viewportSz="2949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loud Database">
                <a:extLst>
                  <a:ext uri="{FF2B5EF4-FFF2-40B4-BE49-F238E27FC236}">
                    <a16:creationId xmlns:a16="http://schemas.microsoft.com/office/drawing/2014/main" id="{F87A06F4-8BE2-1643-BC22-40FA3CB5B8F4}"/>
                  </a:ext>
                </a:extLst>
              </p:cNvPr>
              <p:cNvPicPr>
                <a:picLocks noGrp="1" noRot="1" noChangeAspect="1" noMove="1" noResize="1" noEditPoints="1" noAdjustHandles="1" noChangeArrowheads="1" noChangeShapeType="1" noCrop="1"/>
              </p:cNvPicPr>
              <p:nvPr/>
            </p:nvPicPr>
            <p:blipFill>
              <a:blip r:embed="rId3"/>
              <a:stretch>
                <a:fillRect/>
              </a:stretch>
            </p:blipFill>
            <p:spPr>
              <a:xfrm>
                <a:off x="518446" y="2332778"/>
                <a:ext cx="1859207" cy="2281264"/>
              </a:xfrm>
              <a:prstGeom prst="rect">
                <a:avLst/>
              </a:prstGeom>
            </p:spPr>
          </p:pic>
        </mc:Fallback>
      </mc:AlternateContent>
      <p:sp>
        <p:nvSpPr>
          <p:cNvPr id="13" name="Right Arrow 12">
            <a:extLst>
              <a:ext uri="{FF2B5EF4-FFF2-40B4-BE49-F238E27FC236}">
                <a16:creationId xmlns:a16="http://schemas.microsoft.com/office/drawing/2014/main" id="{C9A78259-C932-8F4A-B70B-45A59719C526}"/>
              </a:ext>
            </a:extLst>
          </p:cNvPr>
          <p:cNvSpPr/>
          <p:nvPr/>
        </p:nvSpPr>
        <p:spPr>
          <a:xfrm>
            <a:off x="2388826" y="3157796"/>
            <a:ext cx="1151744" cy="3452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D07F8210-F2A8-9746-AA21-27FA66C9281C}"/>
              </a:ext>
            </a:extLst>
          </p:cNvPr>
          <p:cNvSpPr txBox="1"/>
          <p:nvPr/>
        </p:nvSpPr>
        <p:spPr>
          <a:xfrm>
            <a:off x="2366480" y="3473410"/>
            <a:ext cx="1124539" cy="923330"/>
          </a:xfrm>
          <a:prstGeom prst="rect">
            <a:avLst/>
          </a:prstGeom>
          <a:noFill/>
        </p:spPr>
        <p:txBody>
          <a:bodyPr wrap="none" rtlCol="0">
            <a:spAutoFit/>
          </a:bodyPr>
          <a:lstStyle/>
          <a:p>
            <a:pPr algn="ctr"/>
            <a:r>
              <a:rPr lang="en-US" b="1" dirty="0"/>
              <a:t>Frontend</a:t>
            </a:r>
          </a:p>
          <a:p>
            <a:pPr algn="ctr"/>
            <a:r>
              <a:rPr lang="en-US" b="1" dirty="0"/>
              <a:t>interprets</a:t>
            </a:r>
          </a:p>
          <a:p>
            <a:pPr algn="ctr"/>
            <a:r>
              <a:rPr lang="en-US" b="1" dirty="0"/>
              <a:t>this</a:t>
            </a:r>
          </a:p>
        </p:txBody>
      </p:sp>
      <mc:AlternateContent xmlns:mc="http://schemas.openxmlformats.org/markup-compatibility/2006">
        <mc:Choice xmlns:am3d="http://schemas.microsoft.com/office/drawing/2017/model3d" Requires="am3d">
          <p:graphicFrame>
            <p:nvGraphicFramePr>
              <p:cNvPr id="15" name="3D Model 14" descr="Server symbol">
                <a:extLst>
                  <a:ext uri="{FF2B5EF4-FFF2-40B4-BE49-F238E27FC236}">
                    <a16:creationId xmlns:a16="http://schemas.microsoft.com/office/drawing/2014/main" id="{D0EAD0F6-DFEB-2745-843D-7021D7D5E841}"/>
                  </a:ext>
                </a:extLst>
              </p:cNvPr>
              <p:cNvGraphicFramePr/>
              <p:nvPr>
                <p:extLst>
                  <p:ext uri="{D42A27DB-BD31-4B8C-83A1-F6EECF244321}">
                    <p14:modId xmlns:p14="http://schemas.microsoft.com/office/powerpoint/2010/main" val="3537591041"/>
                  </p:ext>
                </p:extLst>
              </p:nvPr>
            </p:nvGraphicFramePr>
            <p:xfrm>
              <a:off x="10225266" y="1831020"/>
              <a:ext cx="1128534" cy="2284134"/>
            </p:xfrm>
            <a:graphic>
              <a:graphicData uri="http://schemas.microsoft.com/office/drawing/2017/model3d">
                <am3d:model3d r:embed="rId4">
                  <am3d:spPr>
                    <a:xfrm>
                      <a:off x="0" y="0"/>
                      <a:ext cx="1128534" cy="2284134"/>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5"/>
                  </am3d:raster>
                  <am3d:objViewport viewportSz="2776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erver symbol">
                <a:extLst>
                  <a:ext uri="{FF2B5EF4-FFF2-40B4-BE49-F238E27FC236}">
                    <a16:creationId xmlns:a16="http://schemas.microsoft.com/office/drawing/2014/main" id="{D0EAD0F6-DFEB-2745-843D-7021D7D5E841}"/>
                  </a:ext>
                </a:extLst>
              </p:cNvPr>
              <p:cNvPicPr>
                <a:picLocks noGrp="1" noRot="1" noChangeAspect="1" noMove="1" noResize="1" noEditPoints="1" noAdjustHandles="1" noChangeArrowheads="1" noChangeShapeType="1" noCrop="1"/>
              </p:cNvPicPr>
              <p:nvPr/>
            </p:nvPicPr>
            <p:blipFill>
              <a:blip r:embed="rId5"/>
              <a:stretch>
                <a:fillRect/>
              </a:stretch>
            </p:blipFill>
            <p:spPr>
              <a:xfrm>
                <a:off x="10225266" y="1831020"/>
                <a:ext cx="1128534" cy="2284134"/>
              </a:xfrm>
              <a:prstGeom prst="rect">
                <a:avLst/>
              </a:prstGeom>
            </p:spPr>
          </p:pic>
        </mc:Fallback>
      </mc:AlternateContent>
      <p:sp>
        <p:nvSpPr>
          <p:cNvPr id="16" name="Right Arrow 15">
            <a:extLst>
              <a:ext uri="{FF2B5EF4-FFF2-40B4-BE49-F238E27FC236}">
                <a16:creationId xmlns:a16="http://schemas.microsoft.com/office/drawing/2014/main" id="{78921A40-C1FB-CF49-B046-75B26094AAAE}"/>
              </a:ext>
            </a:extLst>
          </p:cNvPr>
          <p:cNvSpPr/>
          <p:nvPr/>
        </p:nvSpPr>
        <p:spPr>
          <a:xfrm rot="10800000">
            <a:off x="6910464" y="2803425"/>
            <a:ext cx="3207379" cy="3543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E0709A28-41E9-9646-AFC0-4DB49C5E5CEB}"/>
              </a:ext>
            </a:extLst>
          </p:cNvPr>
          <p:cNvSpPr txBox="1"/>
          <p:nvPr/>
        </p:nvSpPr>
        <p:spPr>
          <a:xfrm>
            <a:off x="8514153" y="1892907"/>
            <a:ext cx="2065611" cy="923330"/>
          </a:xfrm>
          <a:prstGeom prst="rect">
            <a:avLst/>
          </a:prstGeom>
          <a:noFill/>
        </p:spPr>
        <p:txBody>
          <a:bodyPr wrap="square" rtlCol="0">
            <a:spAutoFit/>
          </a:bodyPr>
          <a:lstStyle/>
          <a:p>
            <a:pPr algn="ctr"/>
            <a:r>
              <a:rPr lang="en-US" b="1" dirty="0"/>
              <a:t>Backend</a:t>
            </a:r>
          </a:p>
          <a:p>
            <a:pPr algn="ctr"/>
            <a:r>
              <a:rPr lang="en-US" b="1" dirty="0"/>
              <a:t>interprets</a:t>
            </a:r>
          </a:p>
          <a:p>
            <a:pPr algn="ctr"/>
            <a:r>
              <a:rPr lang="en-US" b="1" dirty="0"/>
              <a:t>this</a:t>
            </a:r>
          </a:p>
        </p:txBody>
      </p:sp>
      <p:sp>
        <p:nvSpPr>
          <p:cNvPr id="18" name="Rectangle 17">
            <a:extLst>
              <a:ext uri="{FF2B5EF4-FFF2-40B4-BE49-F238E27FC236}">
                <a16:creationId xmlns:a16="http://schemas.microsoft.com/office/drawing/2014/main" id="{08A3591B-EFF2-9349-85BA-A131535B0E43}"/>
              </a:ext>
            </a:extLst>
          </p:cNvPr>
          <p:cNvSpPr/>
          <p:nvPr/>
        </p:nvSpPr>
        <p:spPr>
          <a:xfrm>
            <a:off x="3588830" y="1979594"/>
            <a:ext cx="5436432" cy="3046988"/>
          </a:xfrm>
          <a:prstGeom prst="rect">
            <a:avLst/>
          </a:prstGeom>
        </p:spPr>
        <p:txBody>
          <a:bodyPr wrap="square">
            <a:spAutoFit/>
          </a:bodyPr>
          <a:lstStyle/>
          <a:p>
            <a:r>
              <a:rPr lang="en-US" sz="2400" dirty="0">
                <a:solidFill>
                  <a:srgbClr val="00ACEE"/>
                </a:solidFill>
                <a:latin typeface="Courier" pitchFamily="2" charset="0"/>
              </a:rPr>
              <a:t>POST / HTTP/1.1</a:t>
            </a:r>
          </a:p>
          <a:p>
            <a:r>
              <a:rPr lang="en-US" sz="2400" dirty="0">
                <a:solidFill>
                  <a:srgbClr val="00ACEE"/>
                </a:solidFill>
                <a:latin typeface="Courier" pitchFamily="2" charset="0"/>
              </a:rPr>
              <a:t>Host: vulnerable-</a:t>
            </a:r>
            <a:r>
              <a:rPr lang="en-US" sz="2400" dirty="0" err="1">
                <a:solidFill>
                  <a:srgbClr val="00ACEE"/>
                </a:solidFill>
                <a:latin typeface="Courier" pitchFamily="2" charset="0"/>
              </a:rPr>
              <a:t>website.com</a:t>
            </a:r>
            <a:endParaRPr lang="en-US" sz="2400" dirty="0">
              <a:solidFill>
                <a:srgbClr val="00ACEE"/>
              </a:solidFill>
              <a:latin typeface="Courier" pitchFamily="2" charset="0"/>
            </a:endParaRPr>
          </a:p>
          <a:p>
            <a:r>
              <a:rPr lang="en-US" sz="2400" dirty="0">
                <a:solidFill>
                  <a:srgbClr val="00ACEE"/>
                </a:solidFill>
                <a:latin typeface="Courier" pitchFamily="2" charset="0"/>
              </a:rPr>
              <a:t>Content-Length: 3</a:t>
            </a:r>
          </a:p>
          <a:p>
            <a:r>
              <a:rPr lang="en-US" sz="2400" dirty="0">
                <a:solidFill>
                  <a:srgbClr val="00ACEE"/>
                </a:solidFill>
                <a:latin typeface="Courier" pitchFamily="2" charset="0"/>
              </a:rPr>
              <a:t>Transfer-Encoding: chunked</a:t>
            </a:r>
          </a:p>
          <a:p>
            <a:r>
              <a:rPr lang="en-US" sz="2400" dirty="0">
                <a:solidFill>
                  <a:srgbClr val="00ACEE"/>
                </a:solidFill>
                <a:latin typeface="Courier" pitchFamily="2" charset="0"/>
              </a:rPr>
              <a:t>\n</a:t>
            </a:r>
          </a:p>
          <a:p>
            <a:r>
              <a:rPr lang="en-US" sz="2400" dirty="0">
                <a:solidFill>
                  <a:srgbClr val="00ACEE"/>
                </a:solidFill>
                <a:latin typeface="Courier" pitchFamily="2" charset="0"/>
              </a:rPr>
              <a:t>8</a:t>
            </a:r>
            <a:r>
              <a:rPr lang="en-US" sz="2400" dirty="0">
                <a:solidFill>
                  <a:srgbClr val="00B0F0"/>
                </a:solidFill>
                <a:latin typeface="Courier" pitchFamily="2" charset="0"/>
              </a:rPr>
              <a:t>\n</a:t>
            </a:r>
          </a:p>
          <a:p>
            <a:r>
              <a:rPr lang="en-US" sz="2400" dirty="0">
                <a:solidFill>
                  <a:srgbClr val="FF6633"/>
                </a:solidFill>
                <a:latin typeface="Courier" pitchFamily="2" charset="0"/>
              </a:rPr>
              <a:t>SMUGGLED\n</a:t>
            </a:r>
          </a:p>
          <a:p>
            <a:r>
              <a:rPr lang="en-US" sz="2400" dirty="0">
                <a:solidFill>
                  <a:srgbClr val="FF6633"/>
                </a:solidFill>
                <a:latin typeface="Courier" pitchFamily="2" charset="0"/>
              </a:rPr>
              <a:t>0</a:t>
            </a:r>
            <a:endParaRPr lang="en-US" sz="2400" dirty="0"/>
          </a:p>
        </p:txBody>
      </p:sp>
      <p:sp>
        <p:nvSpPr>
          <p:cNvPr id="20" name="Title 1">
            <a:extLst>
              <a:ext uri="{FF2B5EF4-FFF2-40B4-BE49-F238E27FC236}">
                <a16:creationId xmlns:a16="http://schemas.microsoft.com/office/drawing/2014/main" id="{A2003911-8135-EF44-9501-06E07D3094D1}"/>
              </a:ext>
            </a:extLst>
          </p:cNvPr>
          <p:cNvSpPr>
            <a:spLocks noGrp="1"/>
          </p:cNvSpPr>
          <p:nvPr>
            <p:ph type="title"/>
          </p:nvPr>
        </p:nvSpPr>
        <p:spPr/>
        <p:txBody>
          <a:bodyPr/>
          <a:lstStyle/>
          <a:p>
            <a:pPr algn="ctr"/>
            <a:r>
              <a:rPr lang="en-US" dirty="0"/>
              <a:t>TE.CL : Frontend - TE, Backend: CL</a:t>
            </a:r>
          </a:p>
        </p:txBody>
      </p:sp>
    </p:spTree>
    <p:extLst>
      <p:ext uri="{BB962C8B-B14F-4D97-AF65-F5344CB8AC3E}">
        <p14:creationId xmlns:p14="http://schemas.microsoft.com/office/powerpoint/2010/main" val="6807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F0875-C09D-2943-A226-1A4277B7F888}"/>
              </a:ext>
            </a:extLst>
          </p:cNvPr>
          <p:cNvSpPr>
            <a:spLocks noGrp="1"/>
          </p:cNvSpPr>
          <p:nvPr>
            <p:ph type="title"/>
          </p:nvPr>
        </p:nvSpPr>
        <p:spPr>
          <a:xfrm>
            <a:off x="1136397" y="0"/>
            <a:ext cx="4959603" cy="1642969"/>
          </a:xfrm>
        </p:spPr>
        <p:txBody>
          <a:bodyPr anchor="b">
            <a:normAutofit fontScale="90000"/>
          </a:bodyPr>
          <a:lstStyle/>
          <a:p>
            <a:pPr algn="ctr"/>
            <a:r>
              <a:rPr lang="en-US" sz="4000" dirty="0"/>
              <a:t>TE.TE </a:t>
            </a:r>
            <a:br>
              <a:rPr lang="en-US" sz="4000" dirty="0"/>
            </a:br>
            <a:r>
              <a:rPr lang="en-US" sz="4000" dirty="0"/>
              <a:t>Obfuscate the TE Header</a:t>
            </a:r>
          </a:p>
        </p:txBody>
      </p:sp>
      <p:sp>
        <p:nvSpPr>
          <p:cNvPr id="3" name="Content Placeholder 2">
            <a:extLst>
              <a:ext uri="{FF2B5EF4-FFF2-40B4-BE49-F238E27FC236}">
                <a16:creationId xmlns:a16="http://schemas.microsoft.com/office/drawing/2014/main" id="{2225603A-E8AD-234F-B363-9574FD51DB29}"/>
              </a:ext>
            </a:extLst>
          </p:cNvPr>
          <p:cNvSpPr>
            <a:spLocks noGrp="1"/>
          </p:cNvSpPr>
          <p:nvPr>
            <p:ph idx="1"/>
          </p:nvPr>
        </p:nvSpPr>
        <p:spPr>
          <a:xfrm>
            <a:off x="1136397" y="2418408"/>
            <a:ext cx="4959603" cy="3522569"/>
          </a:xfrm>
        </p:spPr>
        <p:txBody>
          <a:bodyPr anchor="t">
            <a:normAutofit lnSpcReduction="10000"/>
          </a:bodyPr>
          <a:lstStyle/>
          <a:p>
            <a:pPr marL="0" indent="0" algn="ctr">
              <a:buNone/>
            </a:pPr>
            <a:r>
              <a:rPr lang="en-US" sz="2400" dirty="0"/>
              <a:t>Both frontend and backend supports Chunked encoding here!!</a:t>
            </a:r>
          </a:p>
          <a:p>
            <a:pPr marL="0" indent="0" algn="ctr">
              <a:buNone/>
            </a:pPr>
            <a:endParaRPr lang="en-US" sz="2400" dirty="0"/>
          </a:p>
          <a:p>
            <a:pPr marL="0" indent="0" algn="ctr">
              <a:buNone/>
            </a:pPr>
            <a:r>
              <a:rPr lang="en-US" sz="2400" dirty="0">
                <a:solidFill>
                  <a:srgbClr val="FF0000"/>
                </a:solidFill>
              </a:rPr>
              <a:t>Induce one server to process and other to not process by obfuscation!</a:t>
            </a:r>
          </a:p>
          <a:p>
            <a:pPr marL="0" indent="0" algn="ctr">
              <a:buNone/>
            </a:pPr>
            <a:endParaRPr lang="en-US" sz="2400" dirty="0">
              <a:solidFill>
                <a:srgbClr val="FF0000"/>
              </a:solidFill>
            </a:endParaRPr>
          </a:p>
          <a:p>
            <a:pPr marL="0" indent="0" algn="ctr">
              <a:buNone/>
            </a:pPr>
            <a:r>
              <a:rPr lang="en-US" sz="2400" dirty="0">
                <a:solidFill>
                  <a:srgbClr val="FF0000"/>
                </a:solidFill>
              </a:rPr>
              <a:t>Different real-world implementations have subtle deviations from RFC specifications!!</a:t>
            </a:r>
          </a:p>
          <a:p>
            <a:pPr marL="0" indent="0">
              <a:buNone/>
            </a:pPr>
            <a:endParaRPr lang="en-US" sz="2000" dirty="0"/>
          </a:p>
        </p:txBody>
      </p:sp>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DAB943B-8913-1941-A26F-32DAD53A43A8}"/>
              </a:ext>
            </a:extLst>
          </p:cNvPr>
          <p:cNvGraphicFramePr>
            <a:graphicFrameLocks noGrp="1"/>
          </p:cNvGraphicFramePr>
          <p:nvPr>
            <p:extLst>
              <p:ext uri="{D42A27DB-BD31-4B8C-83A1-F6EECF244321}">
                <p14:modId xmlns:p14="http://schemas.microsoft.com/office/powerpoint/2010/main" val="744464295"/>
              </p:ext>
            </p:extLst>
          </p:nvPr>
        </p:nvGraphicFramePr>
        <p:xfrm>
          <a:off x="6663343" y="489118"/>
          <a:ext cx="4899221" cy="5466011"/>
        </p:xfrm>
        <a:graphic>
          <a:graphicData uri="http://schemas.openxmlformats.org/drawingml/2006/table">
            <a:tbl>
              <a:tblPr>
                <a:tableStyleId>{3B4B98B0-60AC-42C2-AFA5-B58CD77FA1E5}</a:tableStyleId>
              </a:tblPr>
              <a:tblGrid>
                <a:gridCol w="4899221">
                  <a:extLst>
                    <a:ext uri="{9D8B030D-6E8A-4147-A177-3AD203B41FA5}">
                      <a16:colId xmlns:a16="http://schemas.microsoft.com/office/drawing/2014/main" val="691572477"/>
                    </a:ext>
                  </a:extLst>
                </a:gridCol>
              </a:tblGrid>
              <a:tr h="675121">
                <a:tc>
                  <a:txBody>
                    <a:bodyPr/>
                    <a:lstStyle/>
                    <a:p>
                      <a:pPr marL="0" marR="0" fontAlgn="t">
                        <a:spcBef>
                          <a:spcPts val="0"/>
                        </a:spcBef>
                        <a:spcAft>
                          <a:spcPts val="0"/>
                        </a:spcAft>
                      </a:pPr>
                      <a:r>
                        <a:rPr lang="en-US" sz="2400">
                          <a:effectLst/>
                        </a:rPr>
                        <a:t>Transfer-Encoding: xchunked</a:t>
                      </a:r>
                      <a:endParaRPr lang="en-US" sz="2400">
                        <a:effectLst/>
                        <a:latin typeface="Calibri" panose="020F0502020204030204" pitchFamily="34" charset="0"/>
                      </a:endParaRPr>
                    </a:p>
                  </a:txBody>
                  <a:tcPr marL="112146" marR="112146" marT="112146" marB="112146"/>
                </a:tc>
                <a:extLst>
                  <a:ext uri="{0D108BD9-81ED-4DB2-BD59-A6C34878D82A}">
                    <a16:rowId xmlns:a16="http://schemas.microsoft.com/office/drawing/2014/main" val="476935820"/>
                  </a:ext>
                </a:extLst>
              </a:tr>
              <a:tr h="675121">
                <a:tc>
                  <a:txBody>
                    <a:bodyPr/>
                    <a:lstStyle/>
                    <a:p>
                      <a:pPr marL="0" marR="0" fontAlgn="t">
                        <a:spcBef>
                          <a:spcPts val="0"/>
                        </a:spcBef>
                        <a:spcAft>
                          <a:spcPts val="0"/>
                        </a:spcAft>
                      </a:pPr>
                      <a:r>
                        <a:rPr lang="en-US" sz="2400" dirty="0">
                          <a:effectLst/>
                        </a:rPr>
                        <a:t>Transfer-Encoding : chunked</a:t>
                      </a:r>
                      <a:endParaRPr lang="en-US" sz="2400" dirty="0">
                        <a:effectLst/>
                        <a:latin typeface="Calibri" panose="020F0502020204030204" pitchFamily="34" charset="0"/>
                      </a:endParaRPr>
                    </a:p>
                  </a:txBody>
                  <a:tcPr marL="112146" marR="112146" marT="112146" marB="112146"/>
                </a:tc>
                <a:extLst>
                  <a:ext uri="{0D108BD9-81ED-4DB2-BD59-A6C34878D82A}">
                    <a16:rowId xmlns:a16="http://schemas.microsoft.com/office/drawing/2014/main" val="651362427"/>
                  </a:ext>
                </a:extLst>
              </a:tr>
              <a:tr h="1045203">
                <a:tc>
                  <a:txBody>
                    <a:bodyPr/>
                    <a:lstStyle/>
                    <a:p>
                      <a:pPr marL="0" marR="0" fontAlgn="t">
                        <a:spcBef>
                          <a:spcPts val="0"/>
                        </a:spcBef>
                        <a:spcAft>
                          <a:spcPts val="0"/>
                        </a:spcAft>
                      </a:pPr>
                      <a:r>
                        <a:rPr lang="en-US" sz="2400">
                          <a:effectLst/>
                        </a:rPr>
                        <a:t>Transfer-Encoding: chunked</a:t>
                      </a:r>
                    </a:p>
                    <a:p>
                      <a:pPr marL="0" marR="0" fontAlgn="t">
                        <a:spcBef>
                          <a:spcPts val="0"/>
                        </a:spcBef>
                        <a:spcAft>
                          <a:spcPts val="0"/>
                        </a:spcAft>
                      </a:pPr>
                      <a:r>
                        <a:rPr lang="en-US" sz="2400">
                          <a:effectLst/>
                        </a:rPr>
                        <a:t>Transfer-Encoding: x</a:t>
                      </a:r>
                      <a:endParaRPr lang="en-US" sz="2400">
                        <a:effectLst/>
                        <a:latin typeface="Calibri" panose="020F0502020204030204" pitchFamily="34" charset="0"/>
                      </a:endParaRPr>
                    </a:p>
                  </a:txBody>
                  <a:tcPr marL="112146" marR="112146" marT="112146" marB="112146"/>
                </a:tc>
                <a:extLst>
                  <a:ext uri="{0D108BD9-81ED-4DB2-BD59-A6C34878D82A}">
                    <a16:rowId xmlns:a16="http://schemas.microsoft.com/office/drawing/2014/main" val="597667307"/>
                  </a:ext>
                </a:extLst>
              </a:tr>
              <a:tr h="675121">
                <a:tc>
                  <a:txBody>
                    <a:bodyPr/>
                    <a:lstStyle/>
                    <a:p>
                      <a:pPr marL="0" marR="0" fontAlgn="t">
                        <a:spcBef>
                          <a:spcPts val="0"/>
                        </a:spcBef>
                        <a:spcAft>
                          <a:spcPts val="0"/>
                        </a:spcAft>
                      </a:pPr>
                      <a:r>
                        <a:rPr lang="en-US" sz="2400">
                          <a:effectLst/>
                        </a:rPr>
                        <a:t>Transfer-Encoding:[tab]chunked</a:t>
                      </a:r>
                      <a:endParaRPr lang="en-US" sz="2400">
                        <a:effectLst/>
                        <a:latin typeface="Calibri" panose="020F0502020204030204" pitchFamily="34" charset="0"/>
                      </a:endParaRPr>
                    </a:p>
                  </a:txBody>
                  <a:tcPr marL="112146" marR="112146" marT="112146" marB="112146"/>
                </a:tc>
                <a:extLst>
                  <a:ext uri="{0D108BD9-81ED-4DB2-BD59-A6C34878D82A}">
                    <a16:rowId xmlns:a16="http://schemas.microsoft.com/office/drawing/2014/main" val="2309503268"/>
                  </a:ext>
                </a:extLst>
              </a:tr>
              <a:tr h="675121">
                <a:tc>
                  <a:txBody>
                    <a:bodyPr/>
                    <a:lstStyle/>
                    <a:p>
                      <a:pPr marL="0" marR="0" fontAlgn="t">
                        <a:spcBef>
                          <a:spcPts val="0"/>
                        </a:spcBef>
                        <a:spcAft>
                          <a:spcPts val="0"/>
                        </a:spcAft>
                      </a:pPr>
                      <a:r>
                        <a:rPr lang="en-US" sz="2400">
                          <a:effectLst/>
                        </a:rPr>
                        <a:t>[space]Transfer-Encoding: chunked</a:t>
                      </a:r>
                      <a:endParaRPr lang="en-US" sz="2400">
                        <a:effectLst/>
                        <a:latin typeface="Calibri" panose="020F0502020204030204" pitchFamily="34" charset="0"/>
                      </a:endParaRPr>
                    </a:p>
                  </a:txBody>
                  <a:tcPr marL="112146" marR="112146" marT="112146" marB="112146"/>
                </a:tc>
                <a:extLst>
                  <a:ext uri="{0D108BD9-81ED-4DB2-BD59-A6C34878D82A}">
                    <a16:rowId xmlns:a16="http://schemas.microsoft.com/office/drawing/2014/main" val="1048944213"/>
                  </a:ext>
                </a:extLst>
              </a:tr>
              <a:tr h="675121">
                <a:tc>
                  <a:txBody>
                    <a:bodyPr/>
                    <a:lstStyle/>
                    <a:p>
                      <a:pPr marL="0" marR="0" fontAlgn="t">
                        <a:spcBef>
                          <a:spcPts val="0"/>
                        </a:spcBef>
                        <a:spcAft>
                          <a:spcPts val="0"/>
                        </a:spcAft>
                      </a:pPr>
                      <a:r>
                        <a:rPr lang="en-US" sz="2400">
                          <a:effectLst/>
                        </a:rPr>
                        <a:t>X: X[\n]Transfer-Encoding: chunked</a:t>
                      </a:r>
                      <a:endParaRPr lang="en-US" sz="2400">
                        <a:effectLst/>
                        <a:latin typeface="Calibri" panose="020F0502020204030204" pitchFamily="34" charset="0"/>
                      </a:endParaRPr>
                    </a:p>
                  </a:txBody>
                  <a:tcPr marL="112146" marR="112146" marT="112146" marB="112146"/>
                </a:tc>
                <a:extLst>
                  <a:ext uri="{0D108BD9-81ED-4DB2-BD59-A6C34878D82A}">
                    <a16:rowId xmlns:a16="http://schemas.microsoft.com/office/drawing/2014/main" val="4012136118"/>
                  </a:ext>
                </a:extLst>
              </a:tr>
              <a:tr h="1045203">
                <a:tc>
                  <a:txBody>
                    <a:bodyPr/>
                    <a:lstStyle/>
                    <a:p>
                      <a:pPr marL="0" marR="0" fontAlgn="t">
                        <a:spcBef>
                          <a:spcPts val="0"/>
                        </a:spcBef>
                        <a:spcAft>
                          <a:spcPts val="0"/>
                        </a:spcAft>
                      </a:pPr>
                      <a:r>
                        <a:rPr lang="en-US" sz="2400" dirty="0">
                          <a:effectLst/>
                        </a:rPr>
                        <a:t>Transfer-Encoding</a:t>
                      </a:r>
                    </a:p>
                    <a:p>
                      <a:pPr marL="0" marR="0" fontAlgn="t">
                        <a:spcBef>
                          <a:spcPts val="0"/>
                        </a:spcBef>
                        <a:spcAft>
                          <a:spcPts val="0"/>
                        </a:spcAft>
                      </a:pPr>
                      <a:r>
                        <a:rPr lang="en-US" sz="2400" dirty="0">
                          <a:effectLst/>
                        </a:rPr>
                        <a:t>: chunked</a:t>
                      </a:r>
                      <a:endParaRPr lang="en-US" sz="2400" dirty="0">
                        <a:effectLst/>
                        <a:latin typeface="Calibri" panose="020F0502020204030204" pitchFamily="34" charset="0"/>
                      </a:endParaRPr>
                    </a:p>
                  </a:txBody>
                  <a:tcPr marL="112146" marR="112146" marT="112146" marB="112146"/>
                </a:tc>
                <a:extLst>
                  <a:ext uri="{0D108BD9-81ED-4DB2-BD59-A6C34878D82A}">
                    <a16:rowId xmlns:a16="http://schemas.microsoft.com/office/drawing/2014/main" val="3693675755"/>
                  </a:ext>
                </a:extLst>
              </a:tr>
            </a:tbl>
          </a:graphicData>
        </a:graphic>
      </p:graphicFrame>
    </p:spTree>
    <p:extLst>
      <p:ext uri="{BB962C8B-B14F-4D97-AF65-F5344CB8AC3E}">
        <p14:creationId xmlns:p14="http://schemas.microsoft.com/office/powerpoint/2010/main" val="318643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7" name="Graphic 6" descr="Financial">
            <a:extLst>
              <a:ext uri="{FF2B5EF4-FFF2-40B4-BE49-F238E27FC236}">
                <a16:creationId xmlns:a16="http://schemas.microsoft.com/office/drawing/2014/main" id="{37FA70F6-D2EF-50AD-8492-FD62B98803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4746E26D-56D5-6147-8199-4BCF9228DDC4}"/>
              </a:ext>
            </a:extLst>
          </p:cNvPr>
          <p:cNvSpPr>
            <a:spLocks noGrp="1"/>
          </p:cNvSpPr>
          <p:nvPr>
            <p:ph idx="1"/>
          </p:nvPr>
        </p:nvSpPr>
        <p:spPr>
          <a:xfrm>
            <a:off x="6695359" y="875193"/>
            <a:ext cx="4158031" cy="5421147"/>
          </a:xfrm>
        </p:spPr>
        <p:txBody>
          <a:bodyPr anchor="t">
            <a:normAutofit/>
          </a:bodyPr>
          <a:lstStyle/>
          <a:p>
            <a:pPr marL="0" indent="0" algn="ctr">
              <a:buNone/>
            </a:pPr>
            <a:r>
              <a:rPr lang="en-US" sz="4400" dirty="0">
                <a:solidFill>
                  <a:schemeClr val="tx1">
                    <a:alpha val="80000"/>
                  </a:schemeClr>
                </a:solidFill>
              </a:rPr>
              <a:t>HTTP/1.1 attack exploitation scenarios</a:t>
            </a:r>
          </a:p>
          <a:p>
            <a:pPr marL="0" indent="0" algn="ctr">
              <a:buNone/>
            </a:pPr>
            <a:endParaRPr lang="en-US" sz="4400" dirty="0">
              <a:solidFill>
                <a:schemeClr val="tx1">
                  <a:alpha val="80000"/>
                </a:schemeClr>
              </a:solidFill>
            </a:endParaRPr>
          </a:p>
          <a:p>
            <a:r>
              <a:rPr lang="en-US" sz="2400" dirty="0">
                <a:solidFill>
                  <a:schemeClr val="tx1">
                    <a:alpha val="80000"/>
                  </a:schemeClr>
                </a:solidFill>
              </a:rPr>
              <a:t>Access internal endpoints</a:t>
            </a:r>
          </a:p>
          <a:p>
            <a:pPr lvl="1"/>
            <a:r>
              <a:rPr lang="en-US" sz="2000" dirty="0">
                <a:solidFill>
                  <a:schemeClr val="tx1">
                    <a:alpha val="80000"/>
                  </a:schemeClr>
                </a:solidFill>
              </a:rPr>
              <a:t>Bypassing security filters</a:t>
            </a:r>
          </a:p>
          <a:p>
            <a:r>
              <a:rPr lang="en-US" sz="2400" dirty="0">
                <a:solidFill>
                  <a:schemeClr val="tx1">
                    <a:alpha val="80000"/>
                  </a:schemeClr>
                </a:solidFill>
              </a:rPr>
              <a:t>Cache</a:t>
            </a:r>
            <a:r>
              <a:rPr lang="en-US" dirty="0">
                <a:solidFill>
                  <a:schemeClr val="tx1">
                    <a:alpha val="80000"/>
                  </a:schemeClr>
                </a:solidFill>
              </a:rPr>
              <a:t> </a:t>
            </a:r>
            <a:r>
              <a:rPr lang="en-US" sz="2400" dirty="0">
                <a:solidFill>
                  <a:schemeClr val="tx1">
                    <a:alpha val="80000"/>
                  </a:schemeClr>
                </a:solidFill>
              </a:rPr>
              <a:t>poisoning</a:t>
            </a:r>
          </a:p>
          <a:p>
            <a:pPr lvl="1"/>
            <a:r>
              <a:rPr lang="en-US" sz="2000" dirty="0">
                <a:solidFill>
                  <a:schemeClr val="tx1">
                    <a:alpha val="80000"/>
                  </a:schemeClr>
                </a:solidFill>
              </a:rPr>
              <a:t>Replacement of regular response</a:t>
            </a:r>
          </a:p>
          <a:p>
            <a:r>
              <a:rPr lang="en-US" sz="2400" dirty="0">
                <a:solidFill>
                  <a:schemeClr val="tx1">
                    <a:alpha val="80000"/>
                  </a:schemeClr>
                </a:solidFill>
              </a:rPr>
              <a:t>Credentials hijacking</a:t>
            </a:r>
          </a:p>
          <a:p>
            <a:pPr lvl="1"/>
            <a:r>
              <a:rPr lang="en-US" sz="2000" dirty="0">
                <a:solidFill>
                  <a:schemeClr val="tx1">
                    <a:alpha val="80000"/>
                  </a:schemeClr>
                </a:solidFill>
              </a:rPr>
              <a:t>Stealing user requests </a:t>
            </a:r>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AEF5E6-71DF-8545-A41F-8E46C86B9A6E}"/>
              </a:ext>
            </a:extLst>
          </p:cNvPr>
          <p:cNvCxnSpPr/>
          <p:nvPr/>
        </p:nvCxnSpPr>
        <p:spPr>
          <a:xfrm>
            <a:off x="6940446" y="2878111"/>
            <a:ext cx="36875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70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665E156-8A32-A243-9B28-F5CE879A19C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Credentials hijacking</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120750-1A43-1148-9A04-6DFBCF27B5C8}"/>
              </a:ext>
            </a:extLst>
          </p:cNvPr>
          <p:cNvPicPr>
            <a:picLocks noChangeAspect="1"/>
          </p:cNvPicPr>
          <p:nvPr/>
        </p:nvPicPr>
        <p:blipFill>
          <a:blip r:embed="rId3"/>
          <a:stretch>
            <a:fillRect/>
          </a:stretch>
        </p:blipFill>
        <p:spPr>
          <a:xfrm>
            <a:off x="959370" y="2633472"/>
            <a:ext cx="10388183" cy="3586353"/>
          </a:xfrm>
          <a:prstGeom prst="rect">
            <a:avLst/>
          </a:prstGeom>
        </p:spPr>
      </p:pic>
      <p:sp>
        <p:nvSpPr>
          <p:cNvPr id="11" name="TextBox 10">
            <a:extLst>
              <a:ext uri="{FF2B5EF4-FFF2-40B4-BE49-F238E27FC236}">
                <a16:creationId xmlns:a16="http://schemas.microsoft.com/office/drawing/2014/main" id="{0C402C75-2FF4-764A-8F4F-B584AB66EB8B}"/>
              </a:ext>
            </a:extLst>
          </p:cNvPr>
          <p:cNvSpPr txBox="1"/>
          <p:nvPr/>
        </p:nvSpPr>
        <p:spPr>
          <a:xfrm>
            <a:off x="4863556" y="6375117"/>
            <a:ext cx="2460289" cy="369332"/>
          </a:xfrm>
          <a:prstGeom prst="rect">
            <a:avLst/>
          </a:prstGeom>
          <a:noFill/>
        </p:spPr>
        <p:txBody>
          <a:bodyPr wrap="none" rtlCol="0">
            <a:spAutoFit/>
          </a:bodyPr>
          <a:lstStyle/>
          <a:p>
            <a:r>
              <a:rPr lang="en-US" i="1" dirty="0"/>
              <a:t>[</a:t>
            </a:r>
            <a:r>
              <a:rPr lang="en-US" i="1" dirty="0" err="1"/>
              <a:t>Src</a:t>
            </a:r>
            <a:r>
              <a:rPr lang="en-US" i="1" dirty="0"/>
              <a:t> : Positive hack days]</a:t>
            </a:r>
          </a:p>
        </p:txBody>
      </p:sp>
    </p:spTree>
    <p:extLst>
      <p:ext uri="{BB962C8B-B14F-4D97-AF65-F5344CB8AC3E}">
        <p14:creationId xmlns:p14="http://schemas.microsoft.com/office/powerpoint/2010/main" val="4081598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769AB-EA19-6F47-A150-E0211487B93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Bypass frontend security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3E572C5-2A01-4B40-8D12-13E8514AFF35}"/>
              </a:ext>
            </a:extLst>
          </p:cNvPr>
          <p:cNvPicPr>
            <a:picLocks noGrp="1" noChangeAspect="1"/>
          </p:cNvPicPr>
          <p:nvPr>
            <p:ph idx="1"/>
          </p:nvPr>
        </p:nvPicPr>
        <p:blipFill>
          <a:blip r:embed="rId3"/>
          <a:stretch>
            <a:fillRect/>
          </a:stretch>
        </p:blipFill>
        <p:spPr>
          <a:xfrm>
            <a:off x="331567" y="2597905"/>
            <a:ext cx="5455917" cy="36554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877C52-EFCD-3045-B9E0-550847EAE71B}"/>
              </a:ext>
            </a:extLst>
          </p:cNvPr>
          <p:cNvPicPr>
            <a:picLocks noChangeAspect="1"/>
          </p:cNvPicPr>
          <p:nvPr/>
        </p:nvPicPr>
        <p:blipFill>
          <a:blip r:embed="rId4"/>
          <a:stretch>
            <a:fillRect/>
          </a:stretch>
        </p:blipFill>
        <p:spPr>
          <a:xfrm>
            <a:off x="6445073" y="2652464"/>
            <a:ext cx="5455917" cy="3546345"/>
          </a:xfrm>
          <a:prstGeom prst="rect">
            <a:avLst/>
          </a:prstGeom>
        </p:spPr>
      </p:pic>
      <p:sp>
        <p:nvSpPr>
          <p:cNvPr id="8" name="TextBox 7">
            <a:extLst>
              <a:ext uri="{FF2B5EF4-FFF2-40B4-BE49-F238E27FC236}">
                <a16:creationId xmlns:a16="http://schemas.microsoft.com/office/drawing/2014/main" id="{36D71787-E199-B644-820D-88CC6C96A858}"/>
              </a:ext>
            </a:extLst>
          </p:cNvPr>
          <p:cNvSpPr txBox="1"/>
          <p:nvPr/>
        </p:nvSpPr>
        <p:spPr>
          <a:xfrm>
            <a:off x="2873198" y="6411869"/>
            <a:ext cx="7120475" cy="369332"/>
          </a:xfrm>
          <a:prstGeom prst="rect">
            <a:avLst/>
          </a:prstGeom>
          <a:noFill/>
        </p:spPr>
        <p:txBody>
          <a:bodyPr wrap="none" rtlCol="0">
            <a:spAutoFit/>
          </a:bodyPr>
          <a:lstStyle/>
          <a:p>
            <a:r>
              <a:rPr lang="en-US" i="1" dirty="0">
                <a:hlinkClick r:id="rId5"/>
              </a:rPr>
              <a:t>https://www.cobalt.io/blog/a-pentesters-guide-to-http-request-smuggling</a:t>
            </a:r>
            <a:endParaRPr lang="en-US" i="1" dirty="0"/>
          </a:p>
        </p:txBody>
      </p:sp>
    </p:spTree>
    <p:extLst>
      <p:ext uri="{BB962C8B-B14F-4D97-AF65-F5344CB8AC3E}">
        <p14:creationId xmlns:p14="http://schemas.microsoft.com/office/powerpoint/2010/main" val="31239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Symbol of Rebirth by Sucno on DeviantArt">
            <a:extLst>
              <a:ext uri="{FF2B5EF4-FFF2-40B4-BE49-F238E27FC236}">
                <a16:creationId xmlns:a16="http://schemas.microsoft.com/office/drawing/2014/main" id="{4A67FBB2-1345-A742-AB00-EA07969F87D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436"/>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477A35-D1CF-1642-B1B3-9124583071E2}"/>
              </a:ext>
            </a:extLst>
          </p:cNvPr>
          <p:cNvSpPr>
            <a:spLocks noGrp="1"/>
          </p:cNvSpPr>
          <p:nvPr>
            <p:ph idx="1"/>
          </p:nvPr>
        </p:nvSpPr>
        <p:spPr>
          <a:xfrm>
            <a:off x="7531610" y="719528"/>
            <a:ext cx="3822189" cy="5457435"/>
          </a:xfrm>
        </p:spPr>
        <p:txBody>
          <a:bodyPr>
            <a:normAutofit lnSpcReduction="10000"/>
          </a:bodyPr>
          <a:lstStyle/>
          <a:p>
            <a:pPr marL="0" indent="0" algn="ctr">
              <a:buNone/>
            </a:pPr>
            <a:r>
              <a:rPr lang="en-US" sz="4400" dirty="0"/>
              <a:t>Historical Info</a:t>
            </a:r>
          </a:p>
          <a:p>
            <a:pPr marL="0" indent="0" algn="ctr">
              <a:buNone/>
            </a:pPr>
            <a:r>
              <a:rPr lang="en-US" sz="4400" dirty="0"/>
              <a:t>and</a:t>
            </a:r>
          </a:p>
          <a:p>
            <a:pPr marL="0" indent="0" algn="ctr">
              <a:buNone/>
            </a:pPr>
            <a:r>
              <a:rPr lang="en-US" sz="4400" dirty="0"/>
              <a:t>HTTP Request Smuggling </a:t>
            </a:r>
          </a:p>
          <a:p>
            <a:pPr marL="0" indent="0" algn="ctr">
              <a:buNone/>
            </a:pPr>
            <a:r>
              <a:rPr lang="en-US" sz="4400" b="1" dirty="0">
                <a:solidFill>
                  <a:srgbClr val="FF0000"/>
                </a:solidFill>
              </a:rPr>
              <a:t>Reborn</a:t>
            </a:r>
          </a:p>
          <a:p>
            <a:pPr marL="0" indent="0" algn="ctr">
              <a:buNone/>
            </a:pPr>
            <a:endParaRPr lang="en-US" sz="4400" b="1" dirty="0">
              <a:solidFill>
                <a:srgbClr val="FF0000"/>
              </a:solidFill>
            </a:endParaRPr>
          </a:p>
          <a:p>
            <a:pPr marL="0" indent="0" algn="ctr">
              <a:buNone/>
            </a:pPr>
            <a:r>
              <a:rPr lang="en-US" sz="4400" b="1" dirty="0">
                <a:solidFill>
                  <a:srgbClr val="FF0000"/>
                </a:solidFill>
              </a:rPr>
              <a:t>The HTTP Desync attack</a:t>
            </a:r>
          </a:p>
        </p:txBody>
      </p:sp>
    </p:spTree>
    <p:extLst>
      <p:ext uri="{BB962C8B-B14F-4D97-AF65-F5344CB8AC3E}">
        <p14:creationId xmlns:p14="http://schemas.microsoft.com/office/powerpoint/2010/main" val="114895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593FA1-4417-D84A-A4A2-AFE956E79A81}"/>
              </a:ext>
            </a:extLst>
          </p:cNvPr>
          <p:cNvSpPr>
            <a:spLocks noGrp="1"/>
          </p:cNvSpPr>
          <p:nvPr>
            <p:ph idx="1"/>
          </p:nvPr>
        </p:nvSpPr>
        <p:spPr>
          <a:xfrm>
            <a:off x="865681" y="417955"/>
            <a:ext cx="10515600" cy="4227226"/>
          </a:xfrm>
        </p:spPr>
        <p:txBody>
          <a:bodyPr/>
          <a:lstStyle/>
          <a:p>
            <a:r>
              <a:rPr lang="en-US" dirty="0"/>
              <a:t>2005</a:t>
            </a:r>
          </a:p>
          <a:p>
            <a:pPr lvl="1"/>
            <a:r>
              <a:rPr lang="en-US" dirty="0"/>
              <a:t>HRS was first  documented by </a:t>
            </a:r>
            <a:r>
              <a:rPr lang="en-US" b="1" dirty="0"/>
              <a:t>Watchfire</a:t>
            </a:r>
            <a:endParaRPr lang="en-US" dirty="0"/>
          </a:p>
          <a:p>
            <a:r>
              <a:rPr lang="en-US" dirty="0"/>
              <a:t>The collateral damage was so severe that it was left unattended for years</a:t>
            </a:r>
          </a:p>
          <a:p>
            <a:pPr lvl="1"/>
            <a:r>
              <a:rPr lang="en-US" dirty="0"/>
              <a:t>Meanwhile web susceptibility kept growing</a:t>
            </a:r>
          </a:p>
          <a:p>
            <a:r>
              <a:rPr lang="en-US" dirty="0"/>
              <a:t>2019</a:t>
            </a:r>
          </a:p>
          <a:p>
            <a:pPr lvl="1"/>
            <a:r>
              <a:rPr lang="en-US" b="1" dirty="0"/>
              <a:t>James Kettle </a:t>
            </a:r>
            <a:r>
              <a:rPr lang="en-US" dirty="0"/>
              <a:t>delivered a series of sessions at </a:t>
            </a:r>
            <a:r>
              <a:rPr lang="en-US" b="1" dirty="0"/>
              <a:t>DefCon</a:t>
            </a:r>
            <a:r>
              <a:rPr lang="en-US" dirty="0"/>
              <a:t> and </a:t>
            </a:r>
            <a:r>
              <a:rPr lang="en-US" b="1" dirty="0"/>
              <a:t>RedHat</a:t>
            </a:r>
            <a:r>
              <a:rPr lang="en-US" dirty="0"/>
              <a:t> </a:t>
            </a:r>
          </a:p>
          <a:p>
            <a:pPr lvl="1"/>
            <a:r>
              <a:rPr lang="en-US" dirty="0"/>
              <a:t>Published detailed </a:t>
            </a:r>
            <a:r>
              <a:rPr lang="en-US" b="1" dirty="0"/>
              <a:t>articles</a:t>
            </a:r>
            <a:r>
              <a:rPr lang="en-US" dirty="0"/>
              <a:t> and </a:t>
            </a:r>
            <a:r>
              <a:rPr lang="en-US" b="1" dirty="0"/>
              <a:t>labs</a:t>
            </a:r>
            <a:r>
              <a:rPr lang="en-US" dirty="0"/>
              <a:t> on </a:t>
            </a:r>
            <a:r>
              <a:rPr lang="en-US" b="1" dirty="0" err="1"/>
              <a:t>PortSwigger</a:t>
            </a:r>
            <a:r>
              <a:rPr lang="en-US" dirty="0"/>
              <a:t>.</a:t>
            </a:r>
          </a:p>
          <a:p>
            <a:pPr lvl="1"/>
            <a:r>
              <a:rPr lang="en-US" dirty="0"/>
              <a:t>Provided details about various tools and methods for </a:t>
            </a:r>
            <a:r>
              <a:rPr lang="en-US" b="1" dirty="0"/>
              <a:t>reliable black box detection with minimal collateral damage!!</a:t>
            </a:r>
          </a:p>
        </p:txBody>
      </p:sp>
      <p:pic>
        <p:nvPicPr>
          <p:cNvPr id="5" name="Picture 4">
            <a:extLst>
              <a:ext uri="{FF2B5EF4-FFF2-40B4-BE49-F238E27FC236}">
                <a16:creationId xmlns:a16="http://schemas.microsoft.com/office/drawing/2014/main" id="{F0A9A56B-554B-004A-BCB0-2888936F5191}"/>
              </a:ext>
            </a:extLst>
          </p:cNvPr>
          <p:cNvPicPr>
            <a:picLocks noChangeAspect="1"/>
          </p:cNvPicPr>
          <p:nvPr/>
        </p:nvPicPr>
        <p:blipFill>
          <a:blip r:embed="rId3"/>
          <a:stretch>
            <a:fillRect/>
          </a:stretch>
        </p:blipFill>
        <p:spPr>
          <a:xfrm>
            <a:off x="614595" y="4645181"/>
            <a:ext cx="11017771" cy="1403350"/>
          </a:xfrm>
          <a:prstGeom prst="rect">
            <a:avLst/>
          </a:prstGeom>
          <a:ln w="25400">
            <a:solidFill>
              <a:schemeClr val="tx1"/>
            </a:solidFill>
          </a:ln>
        </p:spPr>
      </p:pic>
      <p:sp>
        <p:nvSpPr>
          <p:cNvPr id="6" name="TextBox 5">
            <a:extLst>
              <a:ext uri="{FF2B5EF4-FFF2-40B4-BE49-F238E27FC236}">
                <a16:creationId xmlns:a16="http://schemas.microsoft.com/office/drawing/2014/main" id="{51EC9B70-387C-0842-9F4E-2A65BDEF1759}"/>
              </a:ext>
            </a:extLst>
          </p:cNvPr>
          <p:cNvSpPr txBox="1"/>
          <p:nvPr/>
        </p:nvSpPr>
        <p:spPr>
          <a:xfrm>
            <a:off x="4422098" y="6340839"/>
            <a:ext cx="2662717" cy="369332"/>
          </a:xfrm>
          <a:prstGeom prst="rect">
            <a:avLst/>
          </a:prstGeom>
          <a:noFill/>
        </p:spPr>
        <p:txBody>
          <a:bodyPr wrap="none" rtlCol="0">
            <a:spAutoFit/>
          </a:bodyPr>
          <a:lstStyle/>
          <a:p>
            <a:r>
              <a:rPr lang="en-US" b="1" u="sng" dirty="0"/>
              <a:t>Methodology to hunt HRS</a:t>
            </a:r>
          </a:p>
        </p:txBody>
      </p:sp>
    </p:spTree>
    <p:extLst>
      <p:ext uri="{BB962C8B-B14F-4D97-AF65-F5344CB8AC3E}">
        <p14:creationId xmlns:p14="http://schemas.microsoft.com/office/powerpoint/2010/main" val="45552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A8C9-7AE1-2040-9336-39EF088AE64C}"/>
              </a:ext>
            </a:extLst>
          </p:cNvPr>
          <p:cNvSpPr>
            <a:spLocks noGrp="1"/>
          </p:cNvSpPr>
          <p:nvPr>
            <p:ph type="title"/>
          </p:nvPr>
        </p:nvSpPr>
        <p:spPr/>
        <p:txBody>
          <a:bodyPr/>
          <a:lstStyle/>
          <a:p>
            <a:r>
              <a:rPr lang="en-US" dirty="0"/>
              <a:t>Some bug bounties – James Kettle!!</a:t>
            </a:r>
          </a:p>
        </p:txBody>
      </p:sp>
      <p:sp>
        <p:nvSpPr>
          <p:cNvPr id="3" name="Content Placeholder 2">
            <a:extLst>
              <a:ext uri="{FF2B5EF4-FFF2-40B4-BE49-F238E27FC236}">
                <a16:creationId xmlns:a16="http://schemas.microsoft.com/office/drawing/2014/main" id="{BCE6951D-96A0-8042-B5E1-54F7609491F9}"/>
              </a:ext>
            </a:extLst>
          </p:cNvPr>
          <p:cNvSpPr>
            <a:spLocks noGrp="1"/>
          </p:cNvSpPr>
          <p:nvPr>
            <p:ph idx="1"/>
          </p:nvPr>
        </p:nvSpPr>
        <p:spPr/>
        <p:txBody>
          <a:bodyPr>
            <a:normAutofit fontScale="85000" lnSpcReduction="20000"/>
          </a:bodyPr>
          <a:lstStyle/>
          <a:p>
            <a:r>
              <a:rPr lang="en-US" dirty="0"/>
              <a:t>New Relic ( Golang Proxy + </a:t>
            </a:r>
            <a:r>
              <a:rPr lang="en-US" dirty="0" err="1"/>
              <a:t>Njinx</a:t>
            </a:r>
            <a:r>
              <a:rPr lang="en-US" dirty="0"/>
              <a:t> Server) </a:t>
            </a:r>
          </a:p>
          <a:p>
            <a:pPr lvl="1"/>
            <a:r>
              <a:rPr lang="en-US" dirty="0">
                <a:solidFill>
                  <a:srgbClr val="FF0000"/>
                </a:solidFill>
              </a:rPr>
              <a:t>An F5 vulnerability!!</a:t>
            </a:r>
          </a:p>
          <a:p>
            <a:pPr marL="0" indent="0">
              <a:buNone/>
            </a:pPr>
            <a:r>
              <a:rPr lang="en-US" dirty="0">
                <a:hlinkClick r:id="rId2"/>
              </a:rPr>
              <a:t>https://support.f5.com/csp/article/K50375550</a:t>
            </a:r>
            <a:endParaRPr lang="en-US" dirty="0"/>
          </a:p>
          <a:p>
            <a:pPr marL="0" indent="0">
              <a:buNone/>
            </a:pPr>
            <a:r>
              <a:rPr lang="en-US" dirty="0">
                <a:hlinkClick r:id="rId3"/>
              </a:rPr>
              <a:t>https://hackerone.com/reports/498052</a:t>
            </a:r>
            <a:endParaRPr lang="en-US" dirty="0"/>
          </a:p>
          <a:p>
            <a:pPr marL="0" indent="0">
              <a:buNone/>
            </a:pPr>
            <a:endParaRPr lang="en-US" dirty="0"/>
          </a:p>
          <a:p>
            <a:pPr marL="0" indent="0">
              <a:buNone/>
            </a:pPr>
            <a:r>
              <a:rPr lang="en-US" dirty="0"/>
              <a:t>The specific scenario described by this Advisory occurs when, and only when:</a:t>
            </a:r>
          </a:p>
          <a:p>
            <a:r>
              <a:rPr lang="en-US" dirty="0"/>
              <a:t>The client sends a series of specifically crafted, malformed HTTP requests that do not conform to HTTP RFCs (for example, RFC7230, RFC2616).</a:t>
            </a:r>
          </a:p>
          <a:p>
            <a:r>
              <a:rPr lang="en-US" dirty="0"/>
              <a:t>The target pool member web server also accepts and processes these requests, despite their non-conformance to RFCs.</a:t>
            </a:r>
          </a:p>
          <a:p>
            <a:pPr marL="0" indent="0">
              <a:buNone/>
            </a:pPr>
            <a:r>
              <a:rPr lang="en-US" dirty="0"/>
              <a:t>In this scenario, the vulnerable pool member web server may interpret the stream of requests differently to the BIG-IP system and may take unintended actions based on the stream of requests.</a:t>
            </a:r>
          </a:p>
          <a:p>
            <a:pPr marL="0" indent="0">
              <a:buNone/>
            </a:pPr>
            <a:endParaRPr lang="en-US" dirty="0"/>
          </a:p>
        </p:txBody>
      </p:sp>
    </p:spTree>
    <p:extLst>
      <p:ext uri="{BB962C8B-B14F-4D97-AF65-F5344CB8AC3E}">
        <p14:creationId xmlns:p14="http://schemas.microsoft.com/office/powerpoint/2010/main" val="142732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DE21-8232-2140-AF27-E4EB3D8291B5}"/>
              </a:ext>
            </a:extLst>
          </p:cNvPr>
          <p:cNvSpPr>
            <a:spLocks noGrp="1"/>
          </p:cNvSpPr>
          <p:nvPr>
            <p:ph type="title"/>
          </p:nvPr>
        </p:nvSpPr>
        <p:spPr>
          <a:xfrm>
            <a:off x="4965430" y="629268"/>
            <a:ext cx="6586491" cy="1286160"/>
          </a:xfrm>
        </p:spPr>
        <p:txBody>
          <a:bodyPr anchor="b">
            <a:normAutofit/>
          </a:bodyPr>
          <a:lstStyle/>
          <a:p>
            <a:r>
              <a:rPr lang="en-US" dirty="0"/>
              <a:t>Agenda</a:t>
            </a:r>
          </a:p>
        </p:txBody>
      </p:sp>
      <p:sp>
        <p:nvSpPr>
          <p:cNvPr id="13" name="Content Placeholder 2">
            <a:extLst>
              <a:ext uri="{FF2B5EF4-FFF2-40B4-BE49-F238E27FC236}">
                <a16:creationId xmlns:a16="http://schemas.microsoft.com/office/drawing/2014/main" id="{7F9C042C-F8C1-C349-8A32-34EBAFC81F37}"/>
              </a:ext>
            </a:extLst>
          </p:cNvPr>
          <p:cNvSpPr>
            <a:spLocks noGrp="1"/>
          </p:cNvSpPr>
          <p:nvPr>
            <p:ph idx="1"/>
          </p:nvPr>
        </p:nvSpPr>
        <p:spPr>
          <a:xfrm>
            <a:off x="4965431" y="2438400"/>
            <a:ext cx="6586489" cy="3785419"/>
          </a:xfrm>
        </p:spPr>
        <p:txBody>
          <a:bodyPr>
            <a:normAutofit/>
          </a:bodyPr>
          <a:lstStyle/>
          <a:p>
            <a:r>
              <a:rPr lang="en-US" sz="2000" dirty="0"/>
              <a:t>Classification Criteria</a:t>
            </a:r>
          </a:p>
          <a:p>
            <a:r>
              <a:rPr lang="en-US" sz="2000" dirty="0"/>
              <a:t>Pre-requisite Knowledge Transfer</a:t>
            </a:r>
          </a:p>
          <a:p>
            <a:pPr fontAlgn="ctr"/>
            <a:r>
              <a:rPr lang="en-US" sz="2000" dirty="0"/>
              <a:t>What is HTTP Request Smuggling?</a:t>
            </a:r>
          </a:p>
          <a:p>
            <a:pPr lvl="1" fontAlgn="ctr"/>
            <a:r>
              <a:rPr lang="en-US" sz="1600" dirty="0"/>
              <a:t>Types of HTTP Request Smuggling</a:t>
            </a:r>
          </a:p>
          <a:p>
            <a:pPr fontAlgn="ctr"/>
            <a:r>
              <a:rPr lang="en-US" sz="2000" dirty="0"/>
              <a:t>HTTP/1.1 attack exploitation scenarios</a:t>
            </a:r>
          </a:p>
          <a:p>
            <a:pPr fontAlgn="ctr"/>
            <a:r>
              <a:rPr lang="en-US" sz="2000" dirty="0"/>
              <a:t>Historical Info</a:t>
            </a:r>
          </a:p>
          <a:p>
            <a:pPr lvl="1" fontAlgn="ctr"/>
            <a:r>
              <a:rPr lang="en-US" sz="1600" dirty="0"/>
              <a:t>HRS Reborn and some Case studies</a:t>
            </a:r>
          </a:p>
          <a:p>
            <a:pPr fontAlgn="ctr"/>
            <a:r>
              <a:rPr lang="en-US" sz="2000" dirty="0"/>
              <a:t>HTTP/2.0 Request Smuggling</a:t>
            </a:r>
          </a:p>
          <a:p>
            <a:pPr lvl="1" fontAlgn="ctr"/>
            <a:r>
              <a:rPr lang="en-US" sz="1600" dirty="0"/>
              <a:t>Background and Case studies</a:t>
            </a:r>
          </a:p>
          <a:p>
            <a:pPr fontAlgn="ctr"/>
            <a:r>
              <a:rPr lang="en-US" sz="2000"/>
              <a:t>Conclusion</a:t>
            </a:r>
            <a:endParaRPr lang="en-US" sz="2000" dirty="0"/>
          </a:p>
        </p:txBody>
      </p:sp>
      <p:pic>
        <p:nvPicPr>
          <p:cNvPr id="32" name="Picture 31" descr="Colourful adhesive taps and pen on open notebook">
            <a:extLst>
              <a:ext uri="{FF2B5EF4-FFF2-40B4-BE49-F238E27FC236}">
                <a16:creationId xmlns:a16="http://schemas.microsoft.com/office/drawing/2014/main" id="{8280905F-41D7-A5DB-B56B-17D910CF9AE0}"/>
              </a:ext>
            </a:extLst>
          </p:cNvPr>
          <p:cNvPicPr>
            <a:picLocks noChangeAspect="1"/>
          </p:cNvPicPr>
          <p:nvPr/>
        </p:nvPicPr>
        <p:blipFill rotWithShape="1">
          <a:blip r:embed="rId3"/>
          <a:srcRect l="512" r="54369" b="-1"/>
          <a:stretch/>
        </p:blipFill>
        <p:spPr>
          <a:xfrm>
            <a:off x="20" y="10"/>
            <a:ext cx="4635571" cy="6857990"/>
          </a:xfrm>
          <a:prstGeom prst="rect">
            <a:avLst/>
          </a:prstGeom>
          <a:effectLst/>
        </p:spPr>
      </p:pic>
      <p:cxnSp>
        <p:nvCxnSpPr>
          <p:cNvPr id="36" name="Straight Connector 3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17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8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26F0-FC98-DD42-8A56-7753E887FDDC}"/>
              </a:ext>
            </a:extLst>
          </p:cNvPr>
          <p:cNvSpPr>
            <a:spLocks noGrp="1"/>
          </p:cNvSpPr>
          <p:nvPr>
            <p:ph type="title"/>
          </p:nvPr>
        </p:nvSpPr>
        <p:spPr>
          <a:xfrm>
            <a:off x="838200" y="365126"/>
            <a:ext cx="10515600" cy="1314448"/>
          </a:xfrm>
        </p:spPr>
        <p:txBody>
          <a:bodyPr>
            <a:normAutofit/>
          </a:bodyPr>
          <a:lstStyle/>
          <a:p>
            <a:pPr algn="ctr"/>
            <a:r>
              <a:rPr lang="en-US" dirty="0"/>
              <a:t>Applications with store/edit functionality</a:t>
            </a:r>
            <a:br>
              <a:rPr lang="en-US" dirty="0"/>
            </a:br>
            <a:r>
              <a:rPr lang="en-US" dirty="0">
                <a:solidFill>
                  <a:srgbClr val="FF0000"/>
                </a:solidFill>
              </a:rPr>
              <a:t>The </a:t>
            </a:r>
            <a:r>
              <a:rPr lang="en-US" b="1" i="1" dirty="0">
                <a:solidFill>
                  <a:srgbClr val="FF0000"/>
                </a:solidFill>
              </a:rPr>
              <a:t>Trello</a:t>
            </a:r>
            <a:r>
              <a:rPr lang="en-US" dirty="0">
                <a:solidFill>
                  <a:srgbClr val="FF0000"/>
                </a:solidFill>
              </a:rPr>
              <a:t> vulnerability</a:t>
            </a:r>
          </a:p>
        </p:txBody>
      </p:sp>
      <p:pic>
        <p:nvPicPr>
          <p:cNvPr id="5" name="Content Placeholder 4">
            <a:extLst>
              <a:ext uri="{FF2B5EF4-FFF2-40B4-BE49-F238E27FC236}">
                <a16:creationId xmlns:a16="http://schemas.microsoft.com/office/drawing/2014/main" id="{DFF2B6B6-051C-5046-B5AC-05923FF80494}"/>
              </a:ext>
            </a:extLst>
          </p:cNvPr>
          <p:cNvPicPr>
            <a:picLocks noGrp="1" noChangeAspect="1"/>
          </p:cNvPicPr>
          <p:nvPr>
            <p:ph idx="1"/>
          </p:nvPr>
        </p:nvPicPr>
        <p:blipFill>
          <a:blip r:embed="rId3"/>
          <a:stretch>
            <a:fillRect/>
          </a:stretch>
        </p:blipFill>
        <p:spPr>
          <a:xfrm>
            <a:off x="838200" y="1679574"/>
            <a:ext cx="5442424" cy="4813300"/>
          </a:xfrm>
        </p:spPr>
      </p:pic>
      <p:pic>
        <p:nvPicPr>
          <p:cNvPr id="7" name="Picture 6">
            <a:extLst>
              <a:ext uri="{FF2B5EF4-FFF2-40B4-BE49-F238E27FC236}">
                <a16:creationId xmlns:a16="http://schemas.microsoft.com/office/drawing/2014/main" id="{6660DAD6-DB7F-CD4A-9B74-8701F283358F}"/>
              </a:ext>
            </a:extLst>
          </p:cNvPr>
          <p:cNvPicPr>
            <a:picLocks noChangeAspect="1"/>
          </p:cNvPicPr>
          <p:nvPr/>
        </p:nvPicPr>
        <p:blipFill>
          <a:blip r:embed="rId4"/>
          <a:stretch>
            <a:fillRect/>
          </a:stretch>
        </p:blipFill>
        <p:spPr>
          <a:xfrm>
            <a:off x="6595672" y="2324879"/>
            <a:ext cx="5267245" cy="3522689"/>
          </a:xfrm>
          <a:prstGeom prst="rect">
            <a:avLst/>
          </a:prstGeom>
        </p:spPr>
      </p:pic>
      <p:sp>
        <p:nvSpPr>
          <p:cNvPr id="8" name="TextBox 7">
            <a:extLst>
              <a:ext uri="{FF2B5EF4-FFF2-40B4-BE49-F238E27FC236}">
                <a16:creationId xmlns:a16="http://schemas.microsoft.com/office/drawing/2014/main" id="{BC9CEC82-5583-3344-8262-3B612F6B5CC9}"/>
              </a:ext>
            </a:extLst>
          </p:cNvPr>
          <p:cNvSpPr txBox="1"/>
          <p:nvPr/>
        </p:nvSpPr>
        <p:spPr>
          <a:xfrm>
            <a:off x="2741732" y="6488668"/>
            <a:ext cx="7707879" cy="369332"/>
          </a:xfrm>
          <a:prstGeom prst="rect">
            <a:avLst/>
          </a:prstGeom>
          <a:noFill/>
        </p:spPr>
        <p:txBody>
          <a:bodyPr wrap="none" rtlCol="0">
            <a:spAutoFit/>
          </a:bodyPr>
          <a:lstStyle/>
          <a:p>
            <a:r>
              <a:rPr lang="en-US" dirty="0">
                <a:hlinkClick r:id="rId5"/>
              </a:rPr>
              <a:t>https://portswigger.net/research/http-desync-attacks-request-smuggling-reborn</a:t>
            </a:r>
            <a:endParaRPr lang="en-US" dirty="0"/>
          </a:p>
        </p:txBody>
      </p:sp>
    </p:spTree>
    <p:extLst>
      <p:ext uri="{BB962C8B-B14F-4D97-AF65-F5344CB8AC3E}">
        <p14:creationId xmlns:p14="http://schemas.microsoft.com/office/powerpoint/2010/main" val="129890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EEA97A-DE60-D54F-9A86-4642F7200E68}"/>
              </a:ext>
            </a:extLst>
          </p:cNvPr>
          <p:cNvSpPr txBox="1"/>
          <p:nvPr/>
        </p:nvSpPr>
        <p:spPr>
          <a:xfrm>
            <a:off x="1678897" y="1305342"/>
            <a:ext cx="9412257" cy="2123658"/>
          </a:xfrm>
          <a:prstGeom prst="rect">
            <a:avLst/>
          </a:prstGeom>
          <a:noFill/>
        </p:spPr>
        <p:txBody>
          <a:bodyPr wrap="none" rtlCol="0">
            <a:spAutoFit/>
          </a:bodyPr>
          <a:lstStyle/>
          <a:p>
            <a:pPr algn="ctr"/>
            <a:r>
              <a:rPr lang="en-US" sz="4400" dirty="0">
                <a:solidFill>
                  <a:srgbClr val="FF0000"/>
                </a:solidFill>
              </a:rPr>
              <a:t>Overall, James Kettle led to the rebirth </a:t>
            </a:r>
          </a:p>
          <a:p>
            <a:pPr algn="ctr"/>
            <a:r>
              <a:rPr lang="en-US" sz="4400" dirty="0">
                <a:solidFill>
                  <a:srgbClr val="FF0000"/>
                </a:solidFill>
              </a:rPr>
              <a:t>of research on the feared HTTP Request </a:t>
            </a:r>
          </a:p>
          <a:p>
            <a:pPr algn="ctr"/>
            <a:r>
              <a:rPr lang="en-US" sz="4400" dirty="0">
                <a:solidFill>
                  <a:srgbClr val="FF0000"/>
                </a:solidFill>
              </a:rPr>
              <a:t>Smuggling attack!!</a:t>
            </a:r>
          </a:p>
        </p:txBody>
      </p:sp>
      <p:sp>
        <p:nvSpPr>
          <p:cNvPr id="7" name="TextBox 6">
            <a:extLst>
              <a:ext uri="{FF2B5EF4-FFF2-40B4-BE49-F238E27FC236}">
                <a16:creationId xmlns:a16="http://schemas.microsoft.com/office/drawing/2014/main" id="{7D7AF9B2-D676-A541-B44C-FC508B67C8BC}"/>
              </a:ext>
            </a:extLst>
          </p:cNvPr>
          <p:cNvSpPr txBox="1"/>
          <p:nvPr/>
        </p:nvSpPr>
        <p:spPr>
          <a:xfrm>
            <a:off x="2117318" y="4407108"/>
            <a:ext cx="8535414" cy="1754326"/>
          </a:xfrm>
          <a:prstGeom prst="rect">
            <a:avLst/>
          </a:prstGeom>
          <a:noFill/>
        </p:spPr>
        <p:txBody>
          <a:bodyPr wrap="none" rtlCol="0">
            <a:spAutoFit/>
          </a:bodyPr>
          <a:lstStyle/>
          <a:p>
            <a:pPr algn="ctr"/>
            <a:r>
              <a:rPr lang="en-US" dirty="0">
                <a:hlinkClick r:id="rId3"/>
              </a:rPr>
              <a:t>https://portswigger.net/research/cracking-the-lens-targeting-https-hidden-attack-surface</a:t>
            </a:r>
            <a:endParaRPr lang="en-US" dirty="0"/>
          </a:p>
          <a:p>
            <a:pPr algn="ctr"/>
            <a:r>
              <a:rPr lang="en-US" dirty="0">
                <a:hlinkClick r:id="rId4"/>
              </a:rPr>
              <a:t>https://portswigger.net/research/http-desync-attacks-request-smuggling-reborn</a:t>
            </a:r>
            <a:endParaRPr lang="en-US" dirty="0"/>
          </a:p>
          <a:p>
            <a:pPr algn="ctr"/>
            <a:r>
              <a:rPr lang="en-US" dirty="0">
                <a:hlinkClick r:id="rId4"/>
              </a:rPr>
              <a:t>https://portswigger.net/research/http-desync-attacks-request-smuggling-reborn</a:t>
            </a:r>
            <a:endParaRPr lang="en-US" dirty="0"/>
          </a:p>
          <a:p>
            <a:pPr algn="ctr"/>
            <a:r>
              <a:rPr lang="en-US" dirty="0">
                <a:hlinkClick r:id="rId5"/>
              </a:rPr>
              <a:t>https://www.youtube.com/watch?v=_A04msdplXs</a:t>
            </a:r>
            <a:endParaRPr lang="en-US" dirty="0"/>
          </a:p>
          <a:p>
            <a:pPr algn="ctr"/>
            <a:r>
              <a:rPr lang="en-US" dirty="0">
                <a:hlinkClick r:id="rId6"/>
              </a:rPr>
              <a:t>https://www.youtube.com/watch?v=zP4b3pw94s0</a:t>
            </a:r>
            <a:endParaRPr lang="en-US" dirty="0"/>
          </a:p>
          <a:p>
            <a:endParaRPr lang="en-US" dirty="0"/>
          </a:p>
        </p:txBody>
      </p:sp>
    </p:spTree>
    <p:extLst>
      <p:ext uri="{BB962C8B-B14F-4D97-AF65-F5344CB8AC3E}">
        <p14:creationId xmlns:p14="http://schemas.microsoft.com/office/powerpoint/2010/main" val="371594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8AA35D02-FC6D-BD87-2DC8-AF5B55BCCD6A}"/>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39E46C-6A65-7649-97F7-1EFFBEE7FDAD}"/>
              </a:ext>
            </a:extLst>
          </p:cNvPr>
          <p:cNvSpPr>
            <a:spLocks noGrp="1"/>
          </p:cNvSpPr>
          <p:nvPr>
            <p:ph idx="1"/>
          </p:nvPr>
        </p:nvSpPr>
        <p:spPr>
          <a:xfrm>
            <a:off x="7531610" y="2434201"/>
            <a:ext cx="3822189" cy="3742762"/>
          </a:xfrm>
        </p:spPr>
        <p:txBody>
          <a:bodyPr>
            <a:normAutofit/>
          </a:bodyPr>
          <a:lstStyle/>
          <a:p>
            <a:pPr marL="0" indent="0" algn="ctr">
              <a:buNone/>
            </a:pPr>
            <a:r>
              <a:rPr lang="en-US" sz="4400" dirty="0"/>
              <a:t>HTTP/2.0 Request Smuggling</a:t>
            </a:r>
          </a:p>
          <a:p>
            <a:pPr marL="0" indent="0" algn="ctr">
              <a:buNone/>
            </a:pPr>
            <a:r>
              <a:rPr lang="en-US" sz="4400" dirty="0"/>
              <a:t>(h2c Smuggling)</a:t>
            </a:r>
          </a:p>
        </p:txBody>
      </p:sp>
    </p:spTree>
    <p:extLst>
      <p:ext uri="{BB962C8B-B14F-4D97-AF65-F5344CB8AC3E}">
        <p14:creationId xmlns:p14="http://schemas.microsoft.com/office/powerpoint/2010/main" val="253166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778F6-43BE-0449-9CF3-D69E0C178D91}"/>
              </a:ext>
            </a:extLst>
          </p:cNvPr>
          <p:cNvPicPr>
            <a:picLocks noChangeAspect="1"/>
          </p:cNvPicPr>
          <p:nvPr/>
        </p:nvPicPr>
        <p:blipFill>
          <a:blip r:embed="rId3"/>
          <a:stretch>
            <a:fillRect/>
          </a:stretch>
        </p:blipFill>
        <p:spPr>
          <a:xfrm>
            <a:off x="593361" y="1390338"/>
            <a:ext cx="3234399" cy="2296423"/>
          </a:xfrm>
          <a:prstGeom prst="rect">
            <a:avLst/>
          </a:prstGeom>
        </p:spPr>
      </p:pic>
      <p:pic>
        <p:nvPicPr>
          <p:cNvPr id="9" name="Picture 8">
            <a:extLst>
              <a:ext uri="{FF2B5EF4-FFF2-40B4-BE49-F238E27FC236}">
                <a16:creationId xmlns:a16="http://schemas.microsoft.com/office/drawing/2014/main" id="{27DB9B62-7589-AA4D-BD81-B8C315AB0724}"/>
              </a:ext>
            </a:extLst>
          </p:cNvPr>
          <p:cNvPicPr>
            <a:picLocks noChangeAspect="1"/>
          </p:cNvPicPr>
          <p:nvPr/>
        </p:nvPicPr>
        <p:blipFill>
          <a:blip r:embed="rId4"/>
          <a:stretch>
            <a:fillRect/>
          </a:stretch>
        </p:blipFill>
        <p:spPr>
          <a:xfrm>
            <a:off x="593361" y="4092315"/>
            <a:ext cx="3234398" cy="2296423"/>
          </a:xfrm>
          <a:prstGeom prst="rect">
            <a:avLst/>
          </a:prstGeom>
        </p:spPr>
      </p:pic>
      <p:sp>
        <p:nvSpPr>
          <p:cNvPr id="13" name="Rectangle 12">
            <a:extLst>
              <a:ext uri="{FF2B5EF4-FFF2-40B4-BE49-F238E27FC236}">
                <a16:creationId xmlns:a16="http://schemas.microsoft.com/office/drawing/2014/main" id="{F09AD9BB-8291-294A-81E7-5712FA9499AA}"/>
              </a:ext>
            </a:extLst>
          </p:cNvPr>
          <p:cNvSpPr/>
          <p:nvPr/>
        </p:nvSpPr>
        <p:spPr>
          <a:xfrm>
            <a:off x="239843" y="338453"/>
            <a:ext cx="11692327" cy="954107"/>
          </a:xfrm>
          <a:prstGeom prst="rect">
            <a:avLst/>
          </a:prstGeom>
        </p:spPr>
        <p:txBody>
          <a:bodyPr wrap="square">
            <a:spAutoFit/>
          </a:bodyPr>
          <a:lstStyle/>
          <a:p>
            <a:pPr algn="ctr"/>
            <a:r>
              <a:rPr lang="en-US" sz="2800" i="1" dirty="0"/>
              <a:t>“HTTP/2.0 is complex but it’s designed to transmit the same </a:t>
            </a:r>
          </a:p>
          <a:p>
            <a:pPr algn="ctr"/>
            <a:r>
              <a:rPr lang="en-US" sz="2800" i="1" dirty="0"/>
              <a:t>information as HTTP/1.1”</a:t>
            </a:r>
          </a:p>
        </p:txBody>
      </p:sp>
      <p:sp>
        <p:nvSpPr>
          <p:cNvPr id="14" name="TextBox 13">
            <a:extLst>
              <a:ext uri="{FF2B5EF4-FFF2-40B4-BE49-F238E27FC236}">
                <a16:creationId xmlns:a16="http://schemas.microsoft.com/office/drawing/2014/main" id="{071CDF04-F265-FF47-BECD-6D061C55D460}"/>
              </a:ext>
            </a:extLst>
          </p:cNvPr>
          <p:cNvSpPr txBox="1"/>
          <p:nvPr/>
        </p:nvSpPr>
        <p:spPr>
          <a:xfrm>
            <a:off x="1775696" y="6424960"/>
            <a:ext cx="891270" cy="369332"/>
          </a:xfrm>
          <a:prstGeom prst="rect">
            <a:avLst/>
          </a:prstGeom>
          <a:noFill/>
        </p:spPr>
        <p:txBody>
          <a:bodyPr wrap="none" rtlCol="0">
            <a:spAutoFit/>
          </a:bodyPr>
          <a:lstStyle/>
          <a:p>
            <a:r>
              <a:rPr lang="en-US" b="1" dirty="0"/>
              <a:t>HTTP/2</a:t>
            </a:r>
          </a:p>
        </p:txBody>
      </p:sp>
      <p:sp>
        <p:nvSpPr>
          <p:cNvPr id="15" name="TextBox 14">
            <a:extLst>
              <a:ext uri="{FF2B5EF4-FFF2-40B4-BE49-F238E27FC236}">
                <a16:creationId xmlns:a16="http://schemas.microsoft.com/office/drawing/2014/main" id="{3E705DCA-3870-FD45-9BA2-C0E3F9BED5A3}"/>
              </a:ext>
            </a:extLst>
          </p:cNvPr>
          <p:cNvSpPr txBox="1"/>
          <p:nvPr/>
        </p:nvSpPr>
        <p:spPr>
          <a:xfrm>
            <a:off x="1688333" y="3686761"/>
            <a:ext cx="1069203" cy="369332"/>
          </a:xfrm>
          <a:prstGeom prst="rect">
            <a:avLst/>
          </a:prstGeom>
          <a:noFill/>
        </p:spPr>
        <p:txBody>
          <a:bodyPr wrap="none" rtlCol="0">
            <a:spAutoFit/>
          </a:bodyPr>
          <a:lstStyle/>
          <a:p>
            <a:r>
              <a:rPr lang="en-US" b="1" dirty="0"/>
              <a:t>HTTP/1.1</a:t>
            </a:r>
          </a:p>
        </p:txBody>
      </p:sp>
      <p:graphicFrame>
        <p:nvGraphicFramePr>
          <p:cNvPr id="16" name="Table 16">
            <a:extLst>
              <a:ext uri="{FF2B5EF4-FFF2-40B4-BE49-F238E27FC236}">
                <a16:creationId xmlns:a16="http://schemas.microsoft.com/office/drawing/2014/main" id="{CEE27176-E4C4-CB49-A095-7ACC95DB1519}"/>
              </a:ext>
            </a:extLst>
          </p:cNvPr>
          <p:cNvGraphicFramePr>
            <a:graphicFrameLocks noGrp="1"/>
          </p:cNvGraphicFramePr>
          <p:nvPr>
            <p:extLst>
              <p:ext uri="{D42A27DB-BD31-4B8C-83A1-F6EECF244321}">
                <p14:modId xmlns:p14="http://schemas.microsoft.com/office/powerpoint/2010/main" val="3525042430"/>
              </p:ext>
            </p:extLst>
          </p:nvPr>
        </p:nvGraphicFramePr>
        <p:xfrm>
          <a:off x="5101235" y="1390338"/>
          <a:ext cx="6497404" cy="3388360"/>
        </p:xfrm>
        <a:graphic>
          <a:graphicData uri="http://schemas.openxmlformats.org/drawingml/2006/table">
            <a:tbl>
              <a:tblPr firstRow="1" bandRow="1">
                <a:tableStyleId>{073A0DAA-6AF3-43AB-8588-CEC1D06C72B9}</a:tableStyleId>
              </a:tblPr>
              <a:tblGrid>
                <a:gridCol w="3248702">
                  <a:extLst>
                    <a:ext uri="{9D8B030D-6E8A-4147-A177-3AD203B41FA5}">
                      <a16:colId xmlns:a16="http://schemas.microsoft.com/office/drawing/2014/main" val="642236224"/>
                    </a:ext>
                  </a:extLst>
                </a:gridCol>
                <a:gridCol w="3248702">
                  <a:extLst>
                    <a:ext uri="{9D8B030D-6E8A-4147-A177-3AD203B41FA5}">
                      <a16:colId xmlns:a16="http://schemas.microsoft.com/office/drawing/2014/main" val="1267010369"/>
                    </a:ext>
                  </a:extLst>
                </a:gridCol>
              </a:tblGrid>
              <a:tr h="370840">
                <a:tc>
                  <a:txBody>
                    <a:bodyPr/>
                    <a:lstStyle/>
                    <a:p>
                      <a:pPr algn="ctr"/>
                      <a:r>
                        <a:rPr lang="en-US" dirty="0"/>
                        <a:t>HTTP/1.1</a:t>
                      </a:r>
                    </a:p>
                  </a:txBody>
                  <a:tcPr/>
                </a:tc>
                <a:tc>
                  <a:txBody>
                    <a:bodyPr/>
                    <a:lstStyle/>
                    <a:p>
                      <a:pPr algn="ctr"/>
                      <a:r>
                        <a:rPr lang="en-US" dirty="0"/>
                        <a:t>HTTP/2.0</a:t>
                      </a:r>
                    </a:p>
                  </a:txBody>
                  <a:tcPr/>
                </a:tc>
                <a:extLst>
                  <a:ext uri="{0D108BD9-81ED-4DB2-BD59-A6C34878D82A}">
                    <a16:rowId xmlns:a16="http://schemas.microsoft.com/office/drawing/2014/main" val="773936737"/>
                  </a:ext>
                </a:extLst>
              </a:tr>
              <a:tr h="370840">
                <a:tc>
                  <a:txBody>
                    <a:bodyPr/>
                    <a:lstStyle/>
                    <a:p>
                      <a:r>
                        <a:rPr lang="en-US" dirty="0"/>
                        <a:t>First line provides request method and path</a:t>
                      </a:r>
                    </a:p>
                  </a:txBody>
                  <a:tcPr/>
                </a:tc>
                <a:tc>
                  <a:txBody>
                    <a:bodyPr/>
                    <a:lstStyle/>
                    <a:p>
                      <a:r>
                        <a:rPr lang="en-US" dirty="0"/>
                        <a:t>Series of Pseudo Headers</a:t>
                      </a:r>
                    </a:p>
                  </a:txBody>
                  <a:tcPr/>
                </a:tc>
                <a:extLst>
                  <a:ext uri="{0D108BD9-81ED-4DB2-BD59-A6C34878D82A}">
                    <a16:rowId xmlns:a16="http://schemas.microsoft.com/office/drawing/2014/main" val="2212544492"/>
                  </a:ext>
                </a:extLst>
              </a:tr>
              <a:tr h="370840">
                <a:tc>
                  <a:txBody>
                    <a:bodyPr/>
                    <a:lstStyle/>
                    <a:p>
                      <a:r>
                        <a:rPr lang="en-US" dirty="0"/>
                        <a:t>Text based Protocol</a:t>
                      </a:r>
                    </a:p>
                    <a:p>
                      <a:pPr marL="285750" indent="-285750">
                        <a:buFont typeface="Arial" panose="020B0604020202020204" pitchFamily="34" charset="0"/>
                        <a:buChar char="•"/>
                      </a:pPr>
                      <a:r>
                        <a:rPr lang="en-US" dirty="0"/>
                        <a:t>Request Parsing needed</a:t>
                      </a:r>
                    </a:p>
                    <a:p>
                      <a:pPr marL="285750" indent="-285750">
                        <a:buFont typeface="Arial" panose="020B0604020202020204" pitchFamily="34" charset="0"/>
                        <a:buChar char="•"/>
                      </a:pPr>
                      <a:r>
                        <a:rPr lang="en-US" b="1" dirty="0">
                          <a:solidFill>
                            <a:srgbClr val="FF0000"/>
                          </a:solidFill>
                        </a:rPr>
                        <a:t>Ambiguity drives HRS</a:t>
                      </a:r>
                    </a:p>
                  </a:txBody>
                  <a:tcPr/>
                </a:tc>
                <a:tc>
                  <a:txBody>
                    <a:bodyPr/>
                    <a:lstStyle/>
                    <a:p>
                      <a:r>
                        <a:rPr lang="en-US" dirty="0"/>
                        <a:t>Binary Protocol like TCP</a:t>
                      </a:r>
                    </a:p>
                    <a:p>
                      <a:r>
                        <a:rPr lang="en-US" dirty="0"/>
                        <a:t>Has structured format</a:t>
                      </a:r>
                    </a:p>
                    <a:p>
                      <a:pPr marL="285750" indent="-285750">
                        <a:buFont typeface="Arial" panose="020B0604020202020204" pitchFamily="34" charset="0"/>
                        <a:buChar char="•"/>
                      </a:pPr>
                      <a:r>
                        <a:rPr lang="en-US" dirty="0"/>
                        <a:t>HTTP messages are sent as frames ( like TCP packets)</a:t>
                      </a:r>
                    </a:p>
                    <a:p>
                      <a:pPr marL="0" indent="0">
                        <a:buFont typeface="Arial" panose="020B0604020202020204" pitchFamily="34" charset="0"/>
                        <a:buNone/>
                      </a:pPr>
                      <a:r>
                        <a:rPr lang="en-US" dirty="0"/>
                        <a:t>Less prone to ambiguity</a:t>
                      </a:r>
                    </a:p>
                  </a:txBody>
                  <a:tcPr/>
                </a:tc>
                <a:extLst>
                  <a:ext uri="{0D108BD9-81ED-4DB2-BD59-A6C34878D82A}">
                    <a16:rowId xmlns:a16="http://schemas.microsoft.com/office/drawing/2014/main" val="2072514305"/>
                  </a:ext>
                </a:extLst>
              </a:tr>
              <a:tr h="370840">
                <a:tc>
                  <a:txBody>
                    <a:bodyPr/>
                    <a:lstStyle/>
                    <a:p>
                      <a:pPr marL="0" indent="0">
                        <a:buFont typeface="Arial" panose="020B0604020202020204" pitchFamily="34" charset="0"/>
                        <a:buNone/>
                      </a:pPr>
                      <a:r>
                        <a:rPr lang="en-US" b="1" dirty="0">
                          <a:solidFill>
                            <a:schemeClr val="tx1"/>
                          </a:solidFill>
                        </a:rPr>
                        <a:t>Length is indicated by Content-Length or Transfer-encoding</a:t>
                      </a:r>
                    </a:p>
                    <a:p>
                      <a:pPr marL="285750" indent="-285750">
                        <a:buFont typeface="Arial" panose="020B0604020202020204" pitchFamily="34" charset="0"/>
                        <a:buChar char="•"/>
                      </a:pPr>
                      <a:r>
                        <a:rPr lang="en-US" b="1" dirty="0">
                          <a:solidFill>
                            <a:srgbClr val="FF0000"/>
                          </a:solidFill>
                        </a:rPr>
                        <a:t>forms the crux of HRS 1.1</a:t>
                      </a:r>
                    </a:p>
                  </a:txBody>
                  <a:tcPr/>
                </a:tc>
                <a:tc>
                  <a:txBody>
                    <a:bodyPr/>
                    <a:lstStyle/>
                    <a:p>
                      <a:pPr marL="0" indent="0">
                        <a:buFont typeface="Arial" panose="020B0604020202020204" pitchFamily="34" charset="0"/>
                        <a:buNone/>
                      </a:pPr>
                      <a:r>
                        <a:rPr lang="en-US" dirty="0"/>
                        <a:t>Data frames have built-in length</a:t>
                      </a:r>
                    </a:p>
                    <a:p>
                      <a:pPr marL="0" indent="0">
                        <a:buFont typeface="Arial" panose="020B0604020202020204" pitchFamily="34" charset="0"/>
                        <a:buNone/>
                      </a:pPr>
                      <a:r>
                        <a:rPr lang="en-US" dirty="0"/>
                        <a:t>Little room for length-based ambiguity</a:t>
                      </a:r>
                    </a:p>
                  </a:txBody>
                  <a:tcPr/>
                </a:tc>
                <a:extLst>
                  <a:ext uri="{0D108BD9-81ED-4DB2-BD59-A6C34878D82A}">
                    <a16:rowId xmlns:a16="http://schemas.microsoft.com/office/drawing/2014/main" val="59261468"/>
                  </a:ext>
                </a:extLst>
              </a:tr>
            </a:tbl>
          </a:graphicData>
        </a:graphic>
      </p:graphicFrame>
      <p:sp>
        <p:nvSpPr>
          <p:cNvPr id="17" name="TextBox 16">
            <a:extLst>
              <a:ext uri="{FF2B5EF4-FFF2-40B4-BE49-F238E27FC236}">
                <a16:creationId xmlns:a16="http://schemas.microsoft.com/office/drawing/2014/main" id="{57F56021-F735-FD4C-9E46-2CD150D04FD8}"/>
              </a:ext>
            </a:extLst>
          </p:cNvPr>
          <p:cNvSpPr txBox="1"/>
          <p:nvPr/>
        </p:nvSpPr>
        <p:spPr>
          <a:xfrm>
            <a:off x="5018134" y="5082941"/>
            <a:ext cx="6692217" cy="769441"/>
          </a:xfrm>
          <a:prstGeom prst="rect">
            <a:avLst/>
          </a:prstGeom>
          <a:noFill/>
        </p:spPr>
        <p:txBody>
          <a:bodyPr wrap="none" rtlCol="0">
            <a:spAutoFit/>
          </a:bodyPr>
          <a:lstStyle/>
          <a:p>
            <a:pPr algn="ctr"/>
            <a:r>
              <a:rPr lang="en-US" sz="2200" b="1" dirty="0"/>
              <a:t>Everything is so perfect!!! So, how are HTTP/2.0 desync </a:t>
            </a:r>
          </a:p>
          <a:p>
            <a:pPr algn="ctr"/>
            <a:r>
              <a:rPr lang="en-US" sz="2200" b="1" dirty="0"/>
              <a:t>attacks even possible??</a:t>
            </a:r>
          </a:p>
        </p:txBody>
      </p:sp>
      <p:sp>
        <p:nvSpPr>
          <p:cNvPr id="18" name="TextBox 17">
            <a:extLst>
              <a:ext uri="{FF2B5EF4-FFF2-40B4-BE49-F238E27FC236}">
                <a16:creationId xmlns:a16="http://schemas.microsoft.com/office/drawing/2014/main" id="{A0887143-EE98-AA41-A407-A0D0BD8309CF}"/>
              </a:ext>
            </a:extLst>
          </p:cNvPr>
          <p:cNvSpPr txBox="1"/>
          <p:nvPr/>
        </p:nvSpPr>
        <p:spPr>
          <a:xfrm>
            <a:off x="5521062" y="6024851"/>
            <a:ext cx="5391348" cy="584775"/>
          </a:xfrm>
          <a:prstGeom prst="rect">
            <a:avLst/>
          </a:prstGeom>
          <a:noFill/>
        </p:spPr>
        <p:txBody>
          <a:bodyPr wrap="none" rtlCol="0">
            <a:spAutoFit/>
          </a:bodyPr>
          <a:lstStyle/>
          <a:p>
            <a:r>
              <a:rPr lang="en-US" sz="3200" b="1" dirty="0">
                <a:solidFill>
                  <a:srgbClr val="FF0000"/>
                </a:solidFill>
              </a:rPr>
              <a:t>Answer : HTTP/2 Downgrading</a:t>
            </a:r>
          </a:p>
        </p:txBody>
      </p:sp>
    </p:spTree>
    <p:extLst>
      <p:ext uri="{BB962C8B-B14F-4D97-AF65-F5344CB8AC3E}">
        <p14:creationId xmlns:p14="http://schemas.microsoft.com/office/powerpoint/2010/main" val="16322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93281-5BDF-604F-94A0-2BFDAD3127DD}"/>
              </a:ext>
            </a:extLst>
          </p:cNvPr>
          <p:cNvSpPr>
            <a:spLocks noGrp="1"/>
          </p:cNvSpPr>
          <p:nvPr>
            <p:ph type="title"/>
          </p:nvPr>
        </p:nvSpPr>
        <p:spPr>
          <a:xfrm>
            <a:off x="1008184" y="399110"/>
            <a:ext cx="10175631" cy="1111843"/>
          </a:xfrm>
        </p:spPr>
        <p:txBody>
          <a:bodyPr anchor="ctr">
            <a:normAutofit/>
          </a:bodyPr>
          <a:lstStyle/>
          <a:p>
            <a:pPr algn="ctr"/>
            <a:r>
              <a:rPr lang="en-US" sz="4000"/>
              <a:t>HTTP/2 downgrading</a:t>
            </a:r>
          </a:p>
        </p:txBody>
      </p:sp>
      <p:sp>
        <p:nvSpPr>
          <p:cNvPr id="3" name="Content Placeholder 2">
            <a:extLst>
              <a:ext uri="{FF2B5EF4-FFF2-40B4-BE49-F238E27FC236}">
                <a16:creationId xmlns:a16="http://schemas.microsoft.com/office/drawing/2014/main" id="{89DD32CA-BA95-3D49-90A9-047FA89C003A}"/>
              </a:ext>
            </a:extLst>
          </p:cNvPr>
          <p:cNvSpPr>
            <a:spLocks noGrp="1"/>
          </p:cNvSpPr>
          <p:nvPr>
            <p:ph idx="1"/>
          </p:nvPr>
        </p:nvSpPr>
        <p:spPr>
          <a:xfrm>
            <a:off x="1008184" y="1459907"/>
            <a:ext cx="10175630" cy="767904"/>
          </a:xfrm>
        </p:spPr>
        <p:txBody>
          <a:bodyPr anchor="ctr">
            <a:noAutofit/>
          </a:bodyPr>
          <a:lstStyle/>
          <a:p>
            <a:pPr algn="ctr"/>
            <a:r>
              <a:rPr lang="en-US" sz="2400" dirty="0"/>
              <a:t>Front-end speaks HTTP/2 with clients</a:t>
            </a:r>
          </a:p>
          <a:p>
            <a:pPr algn="ctr"/>
            <a:r>
              <a:rPr lang="en-US" sz="2400" b="1" dirty="0"/>
              <a:t>FE Rewrites requests into HTTP/1.1 before forwarding to backend</a:t>
            </a:r>
          </a:p>
        </p:txBody>
      </p:sp>
      <p:pic>
        <p:nvPicPr>
          <p:cNvPr id="5" name="Picture 4">
            <a:extLst>
              <a:ext uri="{FF2B5EF4-FFF2-40B4-BE49-F238E27FC236}">
                <a16:creationId xmlns:a16="http://schemas.microsoft.com/office/drawing/2014/main" id="{A0D2A710-B0A8-8D4B-9434-CA7060A26375}"/>
              </a:ext>
            </a:extLst>
          </p:cNvPr>
          <p:cNvPicPr>
            <a:picLocks noChangeAspect="1"/>
          </p:cNvPicPr>
          <p:nvPr/>
        </p:nvPicPr>
        <p:blipFill>
          <a:blip r:embed="rId3"/>
          <a:stretch>
            <a:fillRect/>
          </a:stretch>
        </p:blipFill>
        <p:spPr>
          <a:xfrm>
            <a:off x="835154" y="3237563"/>
            <a:ext cx="10515595" cy="2234564"/>
          </a:xfrm>
          <a:prstGeom prst="rect">
            <a:avLst/>
          </a:prstGeom>
        </p:spPr>
      </p:pic>
      <p:sp>
        <p:nvSpPr>
          <p:cNvPr id="6" name="TextBox 5">
            <a:extLst>
              <a:ext uri="{FF2B5EF4-FFF2-40B4-BE49-F238E27FC236}">
                <a16:creationId xmlns:a16="http://schemas.microsoft.com/office/drawing/2014/main" id="{515E8188-3278-474E-9579-938E1CCD1186}"/>
              </a:ext>
            </a:extLst>
          </p:cNvPr>
          <p:cNvSpPr txBox="1"/>
          <p:nvPr/>
        </p:nvSpPr>
        <p:spPr>
          <a:xfrm>
            <a:off x="4158190" y="6314636"/>
            <a:ext cx="3869521" cy="369332"/>
          </a:xfrm>
          <a:prstGeom prst="rect">
            <a:avLst/>
          </a:prstGeom>
          <a:noFill/>
        </p:spPr>
        <p:txBody>
          <a:bodyPr wrap="none" rtlCol="0">
            <a:spAutoFit/>
          </a:bodyPr>
          <a:lstStyle/>
          <a:p>
            <a:r>
              <a:rPr lang="en-US" dirty="0">
                <a:hlinkClick r:id="rId4"/>
              </a:rPr>
              <a:t>https://portswigger.net/research/http2</a:t>
            </a:r>
            <a:endParaRPr lang="en-US" dirty="0"/>
          </a:p>
        </p:txBody>
      </p:sp>
    </p:spTree>
    <p:extLst>
      <p:ext uri="{BB962C8B-B14F-4D97-AF65-F5344CB8AC3E}">
        <p14:creationId xmlns:p14="http://schemas.microsoft.com/office/powerpoint/2010/main" val="24877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5599A-F1E0-A644-843C-3A310E7F15FC}"/>
              </a:ext>
            </a:extLst>
          </p:cNvPr>
          <p:cNvPicPr>
            <a:picLocks noChangeAspect="1"/>
          </p:cNvPicPr>
          <p:nvPr/>
        </p:nvPicPr>
        <p:blipFill>
          <a:blip r:embed="rId2"/>
          <a:stretch>
            <a:fillRect/>
          </a:stretch>
        </p:blipFill>
        <p:spPr>
          <a:xfrm>
            <a:off x="579123" y="372443"/>
            <a:ext cx="11018518" cy="2234564"/>
          </a:xfrm>
          <a:prstGeom prst="rect">
            <a:avLst/>
          </a:prstGeom>
        </p:spPr>
      </p:pic>
      <p:cxnSp>
        <p:nvCxnSpPr>
          <p:cNvPr id="6" name="Straight Arrow Connector 5">
            <a:extLst>
              <a:ext uri="{FF2B5EF4-FFF2-40B4-BE49-F238E27FC236}">
                <a16:creationId xmlns:a16="http://schemas.microsoft.com/office/drawing/2014/main" id="{44BEADD7-61F5-B747-B764-0F2F655CC96A}"/>
              </a:ext>
            </a:extLst>
          </p:cNvPr>
          <p:cNvCxnSpPr/>
          <p:nvPr/>
        </p:nvCxnSpPr>
        <p:spPr>
          <a:xfrm>
            <a:off x="579123" y="2975892"/>
            <a:ext cx="3368040" cy="0"/>
          </a:xfrm>
          <a:prstGeom prst="straightConnector1">
            <a:avLst/>
          </a:prstGeom>
          <a:ln w="50800" cmpd="thickThi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46BEAB-8A88-6141-A75F-0F6016B5B34F}"/>
              </a:ext>
            </a:extLst>
          </p:cNvPr>
          <p:cNvSpPr txBox="1"/>
          <p:nvPr/>
        </p:nvSpPr>
        <p:spPr>
          <a:xfrm>
            <a:off x="671585" y="3230880"/>
            <a:ext cx="3075907" cy="1200329"/>
          </a:xfrm>
          <a:prstGeom prst="rect">
            <a:avLst/>
          </a:prstGeom>
          <a:noFill/>
        </p:spPr>
        <p:txBody>
          <a:bodyPr wrap="none" rtlCol="0">
            <a:spAutoFit/>
          </a:bodyPr>
          <a:lstStyle/>
          <a:p>
            <a:pPr algn="ctr"/>
            <a:r>
              <a:rPr lang="en-US" sz="2400" dirty="0">
                <a:solidFill>
                  <a:srgbClr val="FF0000"/>
                </a:solidFill>
              </a:rPr>
              <a:t>Front end uses HTTP/2 </a:t>
            </a:r>
          </a:p>
          <a:p>
            <a:pPr algn="ctr"/>
            <a:r>
              <a:rPr lang="en-US" sz="2400" dirty="0">
                <a:solidFill>
                  <a:srgbClr val="FF0000"/>
                </a:solidFill>
              </a:rPr>
              <a:t>Message Length for </a:t>
            </a:r>
          </a:p>
          <a:p>
            <a:pPr algn="ctr"/>
            <a:r>
              <a:rPr lang="en-US" sz="2400" dirty="0">
                <a:solidFill>
                  <a:srgbClr val="FF0000"/>
                </a:solidFill>
              </a:rPr>
              <a:t>boundary estimation</a:t>
            </a:r>
          </a:p>
        </p:txBody>
      </p:sp>
      <p:cxnSp>
        <p:nvCxnSpPr>
          <p:cNvPr id="9" name="Straight Arrow Connector 8">
            <a:extLst>
              <a:ext uri="{FF2B5EF4-FFF2-40B4-BE49-F238E27FC236}">
                <a16:creationId xmlns:a16="http://schemas.microsoft.com/office/drawing/2014/main" id="{5955760E-9F0E-E648-8599-9D9AE6AEFBF6}"/>
              </a:ext>
            </a:extLst>
          </p:cNvPr>
          <p:cNvCxnSpPr>
            <a:cxnSpLocks/>
          </p:cNvCxnSpPr>
          <p:nvPr/>
        </p:nvCxnSpPr>
        <p:spPr>
          <a:xfrm>
            <a:off x="7741920" y="2975892"/>
            <a:ext cx="4175760" cy="0"/>
          </a:xfrm>
          <a:prstGeom prst="straightConnector1">
            <a:avLst/>
          </a:prstGeom>
          <a:ln w="50800" cmpd="thickThi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6F9474-7419-2A40-AED2-1267E46932D3}"/>
              </a:ext>
            </a:extLst>
          </p:cNvPr>
          <p:cNvSpPr txBox="1"/>
          <p:nvPr/>
        </p:nvSpPr>
        <p:spPr>
          <a:xfrm>
            <a:off x="7741920" y="3230880"/>
            <a:ext cx="4466030" cy="1200329"/>
          </a:xfrm>
          <a:prstGeom prst="rect">
            <a:avLst/>
          </a:prstGeom>
          <a:noFill/>
        </p:spPr>
        <p:txBody>
          <a:bodyPr wrap="none" rtlCol="0">
            <a:spAutoFit/>
          </a:bodyPr>
          <a:lstStyle/>
          <a:p>
            <a:pPr algn="ctr"/>
            <a:r>
              <a:rPr lang="en-US" sz="2400" dirty="0">
                <a:solidFill>
                  <a:srgbClr val="FF0000"/>
                </a:solidFill>
              </a:rPr>
              <a:t>Back end = downgraded HTTP/1.1 </a:t>
            </a:r>
          </a:p>
          <a:p>
            <a:pPr algn="ctr"/>
            <a:r>
              <a:rPr lang="en-US" sz="2400" dirty="0">
                <a:solidFill>
                  <a:srgbClr val="FF0000"/>
                </a:solidFill>
              </a:rPr>
              <a:t>Uses CL/TE for boundary</a:t>
            </a:r>
          </a:p>
          <a:p>
            <a:pPr algn="ctr"/>
            <a:r>
              <a:rPr lang="en-US" sz="2400" dirty="0">
                <a:solidFill>
                  <a:srgbClr val="FF0000"/>
                </a:solidFill>
              </a:rPr>
              <a:t>estimation</a:t>
            </a:r>
          </a:p>
        </p:txBody>
      </p:sp>
      <p:sp>
        <p:nvSpPr>
          <p:cNvPr id="12" name="TextBox 11">
            <a:extLst>
              <a:ext uri="{FF2B5EF4-FFF2-40B4-BE49-F238E27FC236}">
                <a16:creationId xmlns:a16="http://schemas.microsoft.com/office/drawing/2014/main" id="{73164EDC-7B53-784F-9185-CC715978E9D8}"/>
              </a:ext>
            </a:extLst>
          </p:cNvPr>
          <p:cNvSpPr txBox="1"/>
          <p:nvPr/>
        </p:nvSpPr>
        <p:spPr>
          <a:xfrm>
            <a:off x="5745480" y="3108960"/>
            <a:ext cx="516488" cy="892552"/>
          </a:xfrm>
          <a:prstGeom prst="rect">
            <a:avLst/>
          </a:prstGeom>
          <a:noFill/>
        </p:spPr>
        <p:txBody>
          <a:bodyPr wrap="none" rtlCol="0">
            <a:spAutoFit/>
          </a:bodyPr>
          <a:lstStyle/>
          <a:p>
            <a:r>
              <a:rPr lang="en-US" sz="5200" dirty="0"/>
              <a:t>+</a:t>
            </a:r>
          </a:p>
        </p:txBody>
      </p:sp>
      <p:sp>
        <p:nvSpPr>
          <p:cNvPr id="13" name="Down Arrow 12">
            <a:extLst>
              <a:ext uri="{FF2B5EF4-FFF2-40B4-BE49-F238E27FC236}">
                <a16:creationId xmlns:a16="http://schemas.microsoft.com/office/drawing/2014/main" id="{2264BEE9-2DD0-AC43-8479-800A7C820041}"/>
              </a:ext>
            </a:extLst>
          </p:cNvPr>
          <p:cNvSpPr/>
          <p:nvPr/>
        </p:nvSpPr>
        <p:spPr>
          <a:xfrm>
            <a:off x="5761408" y="4014261"/>
            <a:ext cx="484632" cy="97840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462003-2726-CE49-AEB2-68381B603569}"/>
              </a:ext>
            </a:extLst>
          </p:cNvPr>
          <p:cNvSpPr/>
          <p:nvPr/>
        </p:nvSpPr>
        <p:spPr>
          <a:xfrm>
            <a:off x="5066464" y="5115206"/>
            <a:ext cx="1874520" cy="16285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Disparity</a:t>
            </a:r>
          </a:p>
        </p:txBody>
      </p:sp>
      <p:sp>
        <p:nvSpPr>
          <p:cNvPr id="15" name="Rectangle 14">
            <a:extLst>
              <a:ext uri="{FF2B5EF4-FFF2-40B4-BE49-F238E27FC236}">
                <a16:creationId xmlns:a16="http://schemas.microsoft.com/office/drawing/2014/main" id="{F3CF9373-93C9-824F-B487-CD24FBF3662F}"/>
              </a:ext>
            </a:extLst>
          </p:cNvPr>
          <p:cNvSpPr/>
          <p:nvPr/>
        </p:nvSpPr>
        <p:spPr>
          <a:xfrm>
            <a:off x="8045391" y="5486400"/>
            <a:ext cx="929640" cy="6705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H2.CL</a:t>
            </a:r>
          </a:p>
        </p:txBody>
      </p:sp>
      <p:sp>
        <p:nvSpPr>
          <p:cNvPr id="16" name="Rectangle 15">
            <a:extLst>
              <a:ext uri="{FF2B5EF4-FFF2-40B4-BE49-F238E27FC236}">
                <a16:creationId xmlns:a16="http://schemas.microsoft.com/office/drawing/2014/main" id="{5E7663BF-9FF5-4A4B-9BBE-F3AC5E24E8D5}"/>
              </a:ext>
            </a:extLst>
          </p:cNvPr>
          <p:cNvSpPr/>
          <p:nvPr/>
        </p:nvSpPr>
        <p:spPr>
          <a:xfrm>
            <a:off x="3244104" y="5486400"/>
            <a:ext cx="931656" cy="6705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H2.TE</a:t>
            </a:r>
          </a:p>
        </p:txBody>
      </p:sp>
      <p:sp>
        <p:nvSpPr>
          <p:cNvPr id="17" name="Down Arrow 16">
            <a:extLst>
              <a:ext uri="{FF2B5EF4-FFF2-40B4-BE49-F238E27FC236}">
                <a16:creationId xmlns:a16="http://schemas.microsoft.com/office/drawing/2014/main" id="{0F32F4E5-4153-5D4D-9A42-9E6EE27FA050}"/>
              </a:ext>
            </a:extLst>
          </p:cNvPr>
          <p:cNvSpPr/>
          <p:nvPr/>
        </p:nvSpPr>
        <p:spPr>
          <a:xfrm rot="16200000">
            <a:off x="7250872" y="5515174"/>
            <a:ext cx="484632" cy="677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46D030C6-BB34-7949-9393-C5FB92A1A5CB}"/>
              </a:ext>
            </a:extLst>
          </p:cNvPr>
          <p:cNvSpPr/>
          <p:nvPr/>
        </p:nvSpPr>
        <p:spPr>
          <a:xfrm rot="5400000">
            <a:off x="4290822" y="5496645"/>
            <a:ext cx="484632" cy="65006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animBg="1"/>
      <p:bldP spid="14" grpId="0" animBg="1"/>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1030-5232-3640-AE09-69AAC40271AF}"/>
              </a:ext>
            </a:extLst>
          </p:cNvPr>
          <p:cNvSpPr>
            <a:spLocks noGrp="1"/>
          </p:cNvSpPr>
          <p:nvPr>
            <p:ph type="title"/>
          </p:nvPr>
        </p:nvSpPr>
        <p:spPr/>
        <p:txBody>
          <a:bodyPr/>
          <a:lstStyle/>
          <a:p>
            <a:r>
              <a:rPr lang="en-US" dirty="0"/>
              <a:t>Case Studies – The Netflix H2.CL desync</a:t>
            </a:r>
          </a:p>
        </p:txBody>
      </p:sp>
      <p:sp>
        <p:nvSpPr>
          <p:cNvPr id="3" name="Content Placeholder 2">
            <a:extLst>
              <a:ext uri="{FF2B5EF4-FFF2-40B4-BE49-F238E27FC236}">
                <a16:creationId xmlns:a16="http://schemas.microsoft.com/office/drawing/2014/main" id="{39AB1B70-D17A-BC48-B3D2-70C454E0E858}"/>
              </a:ext>
            </a:extLst>
          </p:cNvPr>
          <p:cNvSpPr>
            <a:spLocks noGrp="1"/>
          </p:cNvSpPr>
          <p:nvPr>
            <p:ph idx="1"/>
          </p:nvPr>
        </p:nvSpPr>
        <p:spPr>
          <a:xfrm>
            <a:off x="838200" y="1825625"/>
            <a:ext cx="10515600" cy="612775"/>
          </a:xfrm>
        </p:spPr>
        <p:txBody>
          <a:bodyPr/>
          <a:lstStyle/>
          <a:p>
            <a:pPr marL="0" indent="0">
              <a:buNone/>
            </a:pPr>
            <a:r>
              <a:rPr lang="en-US" i="1" dirty="0"/>
              <a:t>“HTTP/2.0 RFC states that CL is not needed but allowed if it’s correct”</a:t>
            </a:r>
          </a:p>
        </p:txBody>
      </p:sp>
      <p:pic>
        <p:nvPicPr>
          <p:cNvPr id="5" name="Picture 4">
            <a:extLst>
              <a:ext uri="{FF2B5EF4-FFF2-40B4-BE49-F238E27FC236}">
                <a16:creationId xmlns:a16="http://schemas.microsoft.com/office/drawing/2014/main" id="{522EC7D5-603A-3F42-B59F-DA13901A69BC}"/>
              </a:ext>
            </a:extLst>
          </p:cNvPr>
          <p:cNvPicPr>
            <a:picLocks noChangeAspect="1"/>
          </p:cNvPicPr>
          <p:nvPr/>
        </p:nvPicPr>
        <p:blipFill>
          <a:blip r:embed="rId3"/>
          <a:stretch>
            <a:fillRect/>
          </a:stretch>
        </p:blipFill>
        <p:spPr>
          <a:xfrm>
            <a:off x="4754880" y="3278718"/>
            <a:ext cx="2400300" cy="1140883"/>
          </a:xfrm>
          <a:prstGeom prst="rect">
            <a:avLst/>
          </a:prstGeom>
        </p:spPr>
      </p:pic>
      <p:sp>
        <p:nvSpPr>
          <p:cNvPr id="6" name="TextBox 5">
            <a:extLst>
              <a:ext uri="{FF2B5EF4-FFF2-40B4-BE49-F238E27FC236}">
                <a16:creationId xmlns:a16="http://schemas.microsoft.com/office/drawing/2014/main" id="{E963D710-CE7D-3648-AC1F-B8C3B8415E5C}"/>
              </a:ext>
            </a:extLst>
          </p:cNvPr>
          <p:cNvSpPr txBox="1"/>
          <p:nvPr/>
        </p:nvSpPr>
        <p:spPr>
          <a:xfrm>
            <a:off x="4309288" y="4410215"/>
            <a:ext cx="3390544" cy="1200329"/>
          </a:xfrm>
          <a:prstGeom prst="rect">
            <a:avLst/>
          </a:prstGeom>
          <a:noFill/>
        </p:spPr>
        <p:txBody>
          <a:bodyPr wrap="none" rtlCol="0">
            <a:spAutoFit/>
          </a:bodyPr>
          <a:lstStyle/>
          <a:p>
            <a:pPr algn="ctr"/>
            <a:r>
              <a:rPr lang="en-US" sz="2400" b="1" dirty="0"/>
              <a:t>Frontend  performs HTTP</a:t>
            </a:r>
          </a:p>
          <a:p>
            <a:pPr algn="ctr"/>
            <a:r>
              <a:rPr lang="en-US" sz="2400" b="1" dirty="0"/>
              <a:t>downgrade without</a:t>
            </a:r>
          </a:p>
          <a:p>
            <a:pPr algn="ctr"/>
            <a:r>
              <a:rPr lang="en-US" sz="2400" b="1" dirty="0"/>
              <a:t>verifying content length</a:t>
            </a:r>
          </a:p>
        </p:txBody>
      </p:sp>
      <p:pic>
        <p:nvPicPr>
          <p:cNvPr id="8" name="Picture 7">
            <a:extLst>
              <a:ext uri="{FF2B5EF4-FFF2-40B4-BE49-F238E27FC236}">
                <a16:creationId xmlns:a16="http://schemas.microsoft.com/office/drawing/2014/main" id="{EE3D9AFE-AEED-744D-B85C-C59C33394EBA}"/>
              </a:ext>
            </a:extLst>
          </p:cNvPr>
          <p:cNvPicPr>
            <a:picLocks noChangeAspect="1"/>
          </p:cNvPicPr>
          <p:nvPr/>
        </p:nvPicPr>
        <p:blipFill>
          <a:blip r:embed="rId4"/>
          <a:stretch>
            <a:fillRect/>
          </a:stretch>
        </p:blipFill>
        <p:spPr>
          <a:xfrm>
            <a:off x="81611" y="2805219"/>
            <a:ext cx="3683025" cy="3228764"/>
          </a:xfrm>
          <a:prstGeom prst="rect">
            <a:avLst/>
          </a:prstGeom>
        </p:spPr>
      </p:pic>
      <p:sp>
        <p:nvSpPr>
          <p:cNvPr id="9" name="Right Arrow 8">
            <a:extLst>
              <a:ext uri="{FF2B5EF4-FFF2-40B4-BE49-F238E27FC236}">
                <a16:creationId xmlns:a16="http://schemas.microsoft.com/office/drawing/2014/main" id="{8C3F8179-43B6-C44F-BF72-4449091A1CBF}"/>
              </a:ext>
            </a:extLst>
          </p:cNvPr>
          <p:cNvSpPr/>
          <p:nvPr/>
        </p:nvSpPr>
        <p:spPr>
          <a:xfrm>
            <a:off x="3888664" y="3569897"/>
            <a:ext cx="841248" cy="612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AB300C1-515B-0347-873C-3090E75D34B2}"/>
              </a:ext>
            </a:extLst>
          </p:cNvPr>
          <p:cNvPicPr>
            <a:picLocks noChangeAspect="1"/>
          </p:cNvPicPr>
          <p:nvPr/>
        </p:nvPicPr>
        <p:blipFill>
          <a:blip r:embed="rId5"/>
          <a:stretch>
            <a:fillRect/>
          </a:stretch>
        </p:blipFill>
        <p:spPr>
          <a:xfrm>
            <a:off x="8145424" y="2990851"/>
            <a:ext cx="3835400" cy="2857500"/>
          </a:xfrm>
          <a:prstGeom prst="rect">
            <a:avLst/>
          </a:prstGeom>
        </p:spPr>
      </p:pic>
      <p:sp>
        <p:nvSpPr>
          <p:cNvPr id="12" name="Right Arrow 11">
            <a:extLst>
              <a:ext uri="{FF2B5EF4-FFF2-40B4-BE49-F238E27FC236}">
                <a16:creationId xmlns:a16="http://schemas.microsoft.com/office/drawing/2014/main" id="{64548D6B-C349-5246-B3C3-788E756096D7}"/>
              </a:ext>
            </a:extLst>
          </p:cNvPr>
          <p:cNvSpPr/>
          <p:nvPr/>
        </p:nvSpPr>
        <p:spPr>
          <a:xfrm>
            <a:off x="7237590" y="3528163"/>
            <a:ext cx="841248" cy="612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EA859C-1CEC-CB46-8631-7019D093C807}"/>
              </a:ext>
            </a:extLst>
          </p:cNvPr>
          <p:cNvSpPr txBox="1"/>
          <p:nvPr/>
        </p:nvSpPr>
        <p:spPr>
          <a:xfrm>
            <a:off x="4419600" y="6355717"/>
            <a:ext cx="3869521" cy="369332"/>
          </a:xfrm>
          <a:prstGeom prst="rect">
            <a:avLst/>
          </a:prstGeom>
          <a:noFill/>
        </p:spPr>
        <p:txBody>
          <a:bodyPr wrap="none" rtlCol="0">
            <a:spAutoFit/>
          </a:bodyPr>
          <a:lstStyle/>
          <a:p>
            <a:r>
              <a:rPr lang="en-US" dirty="0">
                <a:hlinkClick r:id="rId6"/>
              </a:rPr>
              <a:t>https://portswigger.net/research/http2</a:t>
            </a:r>
            <a:endParaRPr lang="en-US" dirty="0"/>
          </a:p>
        </p:txBody>
      </p:sp>
    </p:spTree>
    <p:extLst>
      <p:ext uri="{BB962C8B-B14F-4D97-AF65-F5344CB8AC3E}">
        <p14:creationId xmlns:p14="http://schemas.microsoft.com/office/powerpoint/2010/main" val="85383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02EF-ABFA-AA4C-8D9F-6C70A2F65B7F}"/>
              </a:ext>
            </a:extLst>
          </p:cNvPr>
          <p:cNvSpPr>
            <a:spLocks noGrp="1"/>
          </p:cNvSpPr>
          <p:nvPr>
            <p:ph type="title"/>
          </p:nvPr>
        </p:nvSpPr>
        <p:spPr/>
        <p:txBody>
          <a:bodyPr/>
          <a:lstStyle/>
          <a:p>
            <a:pPr algn="ctr"/>
            <a:r>
              <a:rPr lang="en-US" dirty="0"/>
              <a:t>The extent of severity?</a:t>
            </a:r>
          </a:p>
        </p:txBody>
      </p:sp>
      <p:pic>
        <p:nvPicPr>
          <p:cNvPr id="4" name="Picture 3">
            <a:extLst>
              <a:ext uri="{FF2B5EF4-FFF2-40B4-BE49-F238E27FC236}">
                <a16:creationId xmlns:a16="http://schemas.microsoft.com/office/drawing/2014/main" id="{390BCD0E-491F-9144-A387-24382CB2E8C0}"/>
              </a:ext>
            </a:extLst>
          </p:cNvPr>
          <p:cNvPicPr>
            <a:picLocks noChangeAspect="1"/>
          </p:cNvPicPr>
          <p:nvPr/>
        </p:nvPicPr>
        <p:blipFill>
          <a:blip r:embed="rId3"/>
          <a:stretch>
            <a:fillRect/>
          </a:stretch>
        </p:blipFill>
        <p:spPr>
          <a:xfrm>
            <a:off x="721691" y="1736408"/>
            <a:ext cx="3683025" cy="3228764"/>
          </a:xfrm>
          <a:prstGeom prst="rect">
            <a:avLst/>
          </a:prstGeom>
        </p:spPr>
      </p:pic>
      <p:sp>
        <p:nvSpPr>
          <p:cNvPr id="5" name="TextBox 4">
            <a:extLst>
              <a:ext uri="{FF2B5EF4-FFF2-40B4-BE49-F238E27FC236}">
                <a16:creationId xmlns:a16="http://schemas.microsoft.com/office/drawing/2014/main" id="{C4FC6CC4-6820-3E44-8D95-D706E8E6D0E9}"/>
              </a:ext>
            </a:extLst>
          </p:cNvPr>
          <p:cNvSpPr txBox="1"/>
          <p:nvPr/>
        </p:nvSpPr>
        <p:spPr>
          <a:xfrm>
            <a:off x="4892040" y="1874520"/>
            <a:ext cx="6111240" cy="1200329"/>
          </a:xfrm>
          <a:prstGeom prst="rect">
            <a:avLst/>
          </a:prstGeom>
          <a:noFill/>
        </p:spPr>
        <p:txBody>
          <a:bodyPr wrap="square" rtlCol="0">
            <a:spAutoFit/>
          </a:bodyPr>
          <a:lstStyle/>
          <a:p>
            <a:pPr algn="ctr"/>
            <a:r>
              <a:rPr lang="en-US" sz="2400" b="1" dirty="0">
                <a:solidFill>
                  <a:srgbClr val="FF0000"/>
                </a:solidFill>
              </a:rPr>
              <a:t>Using crafted prefix, </a:t>
            </a:r>
          </a:p>
          <a:p>
            <a:pPr algn="ctr"/>
            <a:r>
              <a:rPr lang="en-US" sz="2400" b="1" dirty="0">
                <a:solidFill>
                  <a:srgbClr val="FF0000"/>
                </a:solidFill>
              </a:rPr>
              <a:t>user requests can be redirected </a:t>
            </a:r>
          </a:p>
          <a:p>
            <a:pPr algn="ctr"/>
            <a:r>
              <a:rPr lang="en-US" sz="2400" b="1" dirty="0">
                <a:solidFill>
                  <a:srgbClr val="FF0000"/>
                </a:solidFill>
              </a:rPr>
              <a:t>to attacker’s server!!</a:t>
            </a:r>
          </a:p>
        </p:txBody>
      </p:sp>
      <p:sp>
        <p:nvSpPr>
          <p:cNvPr id="6" name="TextBox 5">
            <a:extLst>
              <a:ext uri="{FF2B5EF4-FFF2-40B4-BE49-F238E27FC236}">
                <a16:creationId xmlns:a16="http://schemas.microsoft.com/office/drawing/2014/main" id="{381351C4-DC56-1944-AF3B-F5F61F1E105E}"/>
              </a:ext>
            </a:extLst>
          </p:cNvPr>
          <p:cNvSpPr txBox="1"/>
          <p:nvPr/>
        </p:nvSpPr>
        <p:spPr>
          <a:xfrm>
            <a:off x="5370961" y="3750662"/>
            <a:ext cx="5424305" cy="830997"/>
          </a:xfrm>
          <a:prstGeom prst="rect">
            <a:avLst/>
          </a:prstGeom>
          <a:noFill/>
        </p:spPr>
        <p:txBody>
          <a:bodyPr wrap="none" rtlCol="0">
            <a:spAutoFit/>
          </a:bodyPr>
          <a:lstStyle/>
          <a:p>
            <a:r>
              <a:rPr lang="en-US" sz="2400" b="1" dirty="0">
                <a:solidFill>
                  <a:srgbClr val="FF0000"/>
                </a:solidFill>
              </a:rPr>
              <a:t>Potential to steal all Netflix account </a:t>
            </a:r>
          </a:p>
          <a:p>
            <a:r>
              <a:rPr lang="en-US" sz="2400" b="1" dirty="0">
                <a:solidFill>
                  <a:srgbClr val="FF0000"/>
                </a:solidFill>
              </a:rPr>
              <a:t>credentials and credit card information !!</a:t>
            </a:r>
          </a:p>
        </p:txBody>
      </p:sp>
    </p:spTree>
    <p:extLst>
      <p:ext uri="{BB962C8B-B14F-4D97-AF65-F5344CB8AC3E}">
        <p14:creationId xmlns:p14="http://schemas.microsoft.com/office/powerpoint/2010/main" val="22582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4231-FC16-9440-8CFF-43740FFFEDF6}"/>
              </a:ext>
            </a:extLst>
          </p:cNvPr>
          <p:cNvSpPr>
            <a:spLocks noGrp="1"/>
          </p:cNvSpPr>
          <p:nvPr>
            <p:ph type="title"/>
          </p:nvPr>
        </p:nvSpPr>
        <p:spPr/>
        <p:txBody>
          <a:bodyPr/>
          <a:lstStyle/>
          <a:p>
            <a:pPr algn="ctr"/>
            <a:r>
              <a:rPr lang="en-US" dirty="0"/>
              <a:t>Case Studies – AWS H2.TE desync</a:t>
            </a:r>
          </a:p>
        </p:txBody>
      </p:sp>
      <p:sp>
        <p:nvSpPr>
          <p:cNvPr id="3" name="Content Placeholder 2">
            <a:extLst>
              <a:ext uri="{FF2B5EF4-FFF2-40B4-BE49-F238E27FC236}">
                <a16:creationId xmlns:a16="http://schemas.microsoft.com/office/drawing/2014/main" id="{9379D2D9-A606-9149-B16A-61327E23EA5A}"/>
              </a:ext>
            </a:extLst>
          </p:cNvPr>
          <p:cNvSpPr>
            <a:spLocks noGrp="1"/>
          </p:cNvSpPr>
          <p:nvPr>
            <p:ph idx="1"/>
          </p:nvPr>
        </p:nvSpPr>
        <p:spPr/>
        <p:txBody>
          <a:bodyPr/>
          <a:lstStyle/>
          <a:p>
            <a:pPr marL="0" indent="0" algn="ctr">
              <a:buNone/>
            </a:pPr>
            <a:r>
              <a:rPr lang="en-US" dirty="0"/>
              <a:t>The RFC states "any message containing connection-specific header fields MUST be treated as malformed”</a:t>
            </a:r>
          </a:p>
          <a:p>
            <a:pPr marL="0" indent="0" algn="ctr">
              <a:buNone/>
            </a:pPr>
            <a:endParaRPr lang="en-US" dirty="0"/>
          </a:p>
          <a:p>
            <a:pPr marL="0" indent="0" algn="ctr">
              <a:buNone/>
            </a:pPr>
            <a:r>
              <a:rPr lang="en-US" b="1" dirty="0">
                <a:solidFill>
                  <a:srgbClr val="FF0000"/>
                </a:solidFill>
              </a:rPr>
              <a:t>Transfer encoding is a connection specific header field, but AWS LB failed to obey this suggestion</a:t>
            </a:r>
          </a:p>
          <a:p>
            <a:pPr marL="0" indent="0" algn="ctr">
              <a:buNone/>
            </a:pPr>
            <a:endParaRPr lang="en-US" b="1" dirty="0">
              <a:solidFill>
                <a:srgbClr val="FF0000"/>
              </a:solidFill>
            </a:endParaRPr>
          </a:p>
          <a:p>
            <a:pPr marL="0" indent="0" algn="ctr">
              <a:buNone/>
            </a:pPr>
            <a:r>
              <a:rPr lang="en-US" dirty="0"/>
              <a:t>Almost every website using AWS could be exploited </a:t>
            </a:r>
            <a:r>
              <a:rPr lang="en-US" b="1" dirty="0">
                <a:solidFill>
                  <a:srgbClr val="FF0000"/>
                </a:solidFill>
              </a:rPr>
              <a:t>using H2.TE desync</a:t>
            </a:r>
          </a:p>
        </p:txBody>
      </p:sp>
    </p:spTree>
    <p:extLst>
      <p:ext uri="{BB962C8B-B14F-4D97-AF65-F5344CB8AC3E}">
        <p14:creationId xmlns:p14="http://schemas.microsoft.com/office/powerpoint/2010/main" val="302713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5F84-F094-2442-9E88-0D484544C281}"/>
              </a:ext>
            </a:extLst>
          </p:cNvPr>
          <p:cNvPicPr>
            <a:picLocks noChangeAspect="1"/>
          </p:cNvPicPr>
          <p:nvPr/>
        </p:nvPicPr>
        <p:blipFill>
          <a:blip r:embed="rId2"/>
          <a:stretch>
            <a:fillRect/>
          </a:stretch>
        </p:blipFill>
        <p:spPr>
          <a:xfrm>
            <a:off x="728980" y="1092200"/>
            <a:ext cx="4699000" cy="4673600"/>
          </a:xfrm>
          <a:prstGeom prst="rect">
            <a:avLst/>
          </a:prstGeom>
        </p:spPr>
      </p:pic>
      <p:pic>
        <p:nvPicPr>
          <p:cNvPr id="8" name="Picture 7">
            <a:extLst>
              <a:ext uri="{FF2B5EF4-FFF2-40B4-BE49-F238E27FC236}">
                <a16:creationId xmlns:a16="http://schemas.microsoft.com/office/drawing/2014/main" id="{BFDCFCE8-4D61-DF45-ABC4-3657B202B429}"/>
              </a:ext>
            </a:extLst>
          </p:cNvPr>
          <p:cNvPicPr>
            <a:picLocks noChangeAspect="1"/>
          </p:cNvPicPr>
          <p:nvPr/>
        </p:nvPicPr>
        <p:blipFill>
          <a:blip r:embed="rId3"/>
          <a:stretch>
            <a:fillRect/>
          </a:stretch>
        </p:blipFill>
        <p:spPr>
          <a:xfrm>
            <a:off x="7001510" y="1087120"/>
            <a:ext cx="4254500" cy="4724400"/>
          </a:xfrm>
          <a:prstGeom prst="rect">
            <a:avLst/>
          </a:prstGeom>
        </p:spPr>
      </p:pic>
      <p:sp>
        <p:nvSpPr>
          <p:cNvPr id="9" name="Right Arrow 8">
            <a:extLst>
              <a:ext uri="{FF2B5EF4-FFF2-40B4-BE49-F238E27FC236}">
                <a16:creationId xmlns:a16="http://schemas.microsoft.com/office/drawing/2014/main" id="{10E7219B-E10A-A945-BA87-4EA855E74365}"/>
              </a:ext>
            </a:extLst>
          </p:cNvPr>
          <p:cNvSpPr/>
          <p:nvPr/>
        </p:nvSpPr>
        <p:spPr>
          <a:xfrm>
            <a:off x="5922774" y="3122612"/>
            <a:ext cx="841248" cy="612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70F896-ED0F-0D40-BB03-89707DEF6264}"/>
              </a:ext>
            </a:extLst>
          </p:cNvPr>
          <p:cNvSpPr txBox="1"/>
          <p:nvPr/>
        </p:nvSpPr>
        <p:spPr>
          <a:xfrm>
            <a:off x="3967747" y="6004560"/>
            <a:ext cx="4860754" cy="461665"/>
          </a:xfrm>
          <a:prstGeom prst="rect">
            <a:avLst/>
          </a:prstGeom>
          <a:noFill/>
        </p:spPr>
        <p:txBody>
          <a:bodyPr wrap="none" rtlCol="0">
            <a:spAutoFit/>
          </a:bodyPr>
          <a:lstStyle/>
          <a:p>
            <a:r>
              <a:rPr lang="en-US" sz="2400" b="1" dirty="0">
                <a:solidFill>
                  <a:srgbClr val="FF0000"/>
                </a:solidFill>
              </a:rPr>
              <a:t>Redirect enables credential hijacking</a:t>
            </a:r>
          </a:p>
        </p:txBody>
      </p:sp>
    </p:spTree>
    <p:extLst>
      <p:ext uri="{BB962C8B-B14F-4D97-AF65-F5344CB8AC3E}">
        <p14:creationId xmlns:p14="http://schemas.microsoft.com/office/powerpoint/2010/main" val="59489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F9F08-78FC-4A45-8A35-AE5F4A64AF7E}"/>
              </a:ext>
            </a:extLst>
          </p:cNvPr>
          <p:cNvSpPr>
            <a:spLocks noGrp="1"/>
          </p:cNvSpPr>
          <p:nvPr>
            <p:ph idx="1"/>
          </p:nvPr>
        </p:nvSpPr>
        <p:spPr>
          <a:xfrm>
            <a:off x="4965431" y="2438400"/>
            <a:ext cx="6586489" cy="3785419"/>
          </a:xfrm>
        </p:spPr>
        <p:txBody>
          <a:bodyPr>
            <a:normAutofit/>
          </a:bodyPr>
          <a:lstStyle/>
          <a:p>
            <a:pPr marL="0" indent="0" algn="ctr">
              <a:buNone/>
            </a:pPr>
            <a:r>
              <a:rPr lang="en-US" sz="4400" dirty="0"/>
              <a:t>Classification Criteria</a:t>
            </a:r>
          </a:p>
        </p:txBody>
      </p:sp>
      <p:pic>
        <p:nvPicPr>
          <p:cNvPr id="5" name="Picture 4" descr="Containers of various colours are lined up">
            <a:extLst>
              <a:ext uri="{FF2B5EF4-FFF2-40B4-BE49-F238E27FC236}">
                <a16:creationId xmlns:a16="http://schemas.microsoft.com/office/drawing/2014/main" id="{FABEA431-07E4-A547-3277-01ABFFADE6C7}"/>
              </a:ext>
            </a:extLst>
          </p:cNvPr>
          <p:cNvPicPr>
            <a:picLocks noChangeAspect="1"/>
          </p:cNvPicPr>
          <p:nvPr/>
        </p:nvPicPr>
        <p:blipFill rotWithShape="1">
          <a:blip r:embed="rId2"/>
          <a:srcRect l="24057" r="2524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F8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53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A834-7A63-934B-8C57-19529A446501}"/>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A2BC9834-241E-F14F-940A-FF5B8C348C3A}"/>
              </a:ext>
            </a:extLst>
          </p:cNvPr>
          <p:cNvSpPr>
            <a:spLocks noGrp="1"/>
          </p:cNvSpPr>
          <p:nvPr>
            <p:ph idx="1"/>
          </p:nvPr>
        </p:nvSpPr>
        <p:spPr/>
        <p:txBody>
          <a:bodyPr/>
          <a:lstStyle/>
          <a:p>
            <a:r>
              <a:rPr lang="en-US" dirty="0"/>
              <a:t>HTTP/2 complexity has led to implementation shortcuts</a:t>
            </a:r>
          </a:p>
          <a:p>
            <a:r>
              <a:rPr lang="en-US" dirty="0"/>
              <a:t>Tons of issues are reported on a frequent basis and many go unreported</a:t>
            </a:r>
          </a:p>
          <a:p>
            <a:pPr lvl="1"/>
            <a:r>
              <a:rPr lang="en-US" dirty="0"/>
              <a:t>Apple + Citrix vulnerability (unreported)</a:t>
            </a:r>
          </a:p>
          <a:p>
            <a:pPr lvl="2"/>
            <a:r>
              <a:rPr lang="en-US" dirty="0"/>
              <a:t>200k bug bounty!!</a:t>
            </a:r>
          </a:p>
          <a:p>
            <a:r>
              <a:rPr lang="en-US" dirty="0"/>
              <a:t>There’s a push to move towards HTTP/3.0 but new HRS issues are already being researched there!</a:t>
            </a:r>
          </a:p>
        </p:txBody>
      </p:sp>
    </p:spTree>
    <p:extLst>
      <p:ext uri="{BB962C8B-B14F-4D97-AF65-F5344CB8AC3E}">
        <p14:creationId xmlns:p14="http://schemas.microsoft.com/office/powerpoint/2010/main" val="145072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249-3E9B-E345-B435-F417D098F1F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Questions?</a:t>
            </a:r>
          </a:p>
        </p:txBody>
      </p:sp>
      <p:pic>
        <p:nvPicPr>
          <p:cNvPr id="4" name="Picture 3" descr="Yellow question mark">
            <a:extLst>
              <a:ext uri="{FF2B5EF4-FFF2-40B4-BE49-F238E27FC236}">
                <a16:creationId xmlns:a16="http://schemas.microsoft.com/office/drawing/2014/main" id="{3D6104E4-9671-4D71-57B9-86C43A645F8A}"/>
              </a:ext>
            </a:extLst>
          </p:cNvPr>
          <p:cNvPicPr>
            <a:picLocks noChangeAspect="1"/>
          </p:cNvPicPr>
          <p:nvPr/>
        </p:nvPicPr>
        <p:blipFill rotWithShape="1">
          <a:blip r:embed="rId2"/>
          <a:srcRect l="36729" r="178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54409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17E16-214E-7649-BE9C-ED89CFB67A9B}"/>
              </a:ext>
            </a:extLst>
          </p:cNvPr>
          <p:cNvSpPr/>
          <p:nvPr/>
        </p:nvSpPr>
        <p:spPr>
          <a:xfrm>
            <a:off x="494676" y="2818151"/>
            <a:ext cx="1866275" cy="152899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Bypass </a:t>
            </a:r>
          </a:p>
          <a:p>
            <a:pPr algn="ctr"/>
            <a:r>
              <a:rPr lang="en-US" dirty="0"/>
              <a:t>Mitigation</a:t>
            </a:r>
          </a:p>
          <a:p>
            <a:pPr algn="ctr"/>
            <a:r>
              <a:rPr lang="en-US" dirty="0"/>
              <a:t>Attacks</a:t>
            </a:r>
          </a:p>
        </p:txBody>
      </p:sp>
      <p:sp>
        <p:nvSpPr>
          <p:cNvPr id="6" name="Rectangle 5">
            <a:extLst>
              <a:ext uri="{FF2B5EF4-FFF2-40B4-BE49-F238E27FC236}">
                <a16:creationId xmlns:a16="http://schemas.microsoft.com/office/drawing/2014/main" id="{F10584C2-C75F-6847-8FD5-AE3586D57240}"/>
              </a:ext>
            </a:extLst>
          </p:cNvPr>
          <p:cNvSpPr/>
          <p:nvPr/>
        </p:nvSpPr>
        <p:spPr>
          <a:xfrm>
            <a:off x="3087974" y="614595"/>
            <a:ext cx="2128603" cy="152899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Intermittent, Short-Duration, High Frequency Attacks</a:t>
            </a:r>
          </a:p>
        </p:txBody>
      </p:sp>
      <p:sp>
        <p:nvSpPr>
          <p:cNvPr id="7" name="Rectangle 6">
            <a:extLst>
              <a:ext uri="{FF2B5EF4-FFF2-40B4-BE49-F238E27FC236}">
                <a16:creationId xmlns:a16="http://schemas.microsoft.com/office/drawing/2014/main" id="{0C56B82D-2343-8D43-9664-F0F03F3A7C6E}"/>
              </a:ext>
            </a:extLst>
          </p:cNvPr>
          <p:cNvSpPr/>
          <p:nvPr/>
        </p:nvSpPr>
        <p:spPr>
          <a:xfrm>
            <a:off x="3087974" y="2818150"/>
            <a:ext cx="2128603" cy="1528997"/>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Attack Traffic Masquerading as Legitimate Traffic</a:t>
            </a:r>
          </a:p>
        </p:txBody>
      </p:sp>
      <p:sp>
        <p:nvSpPr>
          <p:cNvPr id="8" name="Rectangle 7">
            <a:extLst>
              <a:ext uri="{FF2B5EF4-FFF2-40B4-BE49-F238E27FC236}">
                <a16:creationId xmlns:a16="http://schemas.microsoft.com/office/drawing/2014/main" id="{7105518A-C7FA-7E4A-938D-07C8CF1B380D}"/>
              </a:ext>
            </a:extLst>
          </p:cNvPr>
          <p:cNvSpPr/>
          <p:nvPr/>
        </p:nvSpPr>
        <p:spPr>
          <a:xfrm>
            <a:off x="3087974" y="5021705"/>
            <a:ext cx="2128603" cy="1528996"/>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Small-Sized, Multiple Destination IP Attacks</a:t>
            </a:r>
          </a:p>
        </p:txBody>
      </p:sp>
      <p:sp>
        <p:nvSpPr>
          <p:cNvPr id="9" name="Rectangle 8">
            <a:extLst>
              <a:ext uri="{FF2B5EF4-FFF2-40B4-BE49-F238E27FC236}">
                <a16:creationId xmlns:a16="http://schemas.microsoft.com/office/drawing/2014/main" id="{796935D2-1F15-E543-9B8F-444565F2C6A1}"/>
              </a:ext>
            </a:extLst>
          </p:cNvPr>
          <p:cNvSpPr/>
          <p:nvPr/>
        </p:nvSpPr>
        <p:spPr>
          <a:xfrm>
            <a:off x="6096000" y="2818151"/>
            <a:ext cx="1818807" cy="1528996"/>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a:t>
            </a:r>
          </a:p>
          <a:p>
            <a:pPr algn="ctr"/>
            <a:r>
              <a:rPr lang="en-US" dirty="0"/>
              <a:t>Request</a:t>
            </a:r>
          </a:p>
          <a:p>
            <a:pPr algn="ctr"/>
            <a:r>
              <a:rPr lang="en-US" dirty="0"/>
              <a:t>Smuggling</a:t>
            </a:r>
          </a:p>
        </p:txBody>
      </p:sp>
      <p:sp>
        <p:nvSpPr>
          <p:cNvPr id="10" name="Rectangle 9">
            <a:extLst>
              <a:ext uri="{FF2B5EF4-FFF2-40B4-BE49-F238E27FC236}">
                <a16:creationId xmlns:a16="http://schemas.microsoft.com/office/drawing/2014/main" id="{0A1AEC51-B898-AD4B-A57E-E349460761CD}"/>
              </a:ext>
            </a:extLst>
          </p:cNvPr>
          <p:cNvSpPr/>
          <p:nvPr/>
        </p:nvSpPr>
        <p:spPr>
          <a:xfrm>
            <a:off x="9473784" y="2847193"/>
            <a:ext cx="1993691" cy="1528996"/>
          </a:xfrm>
          <a:prstGeom prst="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HTTP/2.0</a:t>
            </a:r>
          </a:p>
        </p:txBody>
      </p:sp>
      <p:sp>
        <p:nvSpPr>
          <p:cNvPr id="11" name="Rectangle 10">
            <a:extLst>
              <a:ext uri="{FF2B5EF4-FFF2-40B4-BE49-F238E27FC236}">
                <a16:creationId xmlns:a16="http://schemas.microsoft.com/office/drawing/2014/main" id="{777615B0-0EF8-D446-9BEC-24AFB11E6488}"/>
              </a:ext>
            </a:extLst>
          </p:cNvPr>
          <p:cNvSpPr/>
          <p:nvPr/>
        </p:nvSpPr>
        <p:spPr>
          <a:xfrm>
            <a:off x="9473784" y="805096"/>
            <a:ext cx="1993691" cy="1409073"/>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HTTP/1.1</a:t>
            </a:r>
          </a:p>
        </p:txBody>
      </p:sp>
      <p:sp>
        <p:nvSpPr>
          <p:cNvPr id="12" name="Rectangle 11">
            <a:extLst>
              <a:ext uri="{FF2B5EF4-FFF2-40B4-BE49-F238E27FC236}">
                <a16:creationId xmlns:a16="http://schemas.microsoft.com/office/drawing/2014/main" id="{9690A530-8627-414E-900C-F1BAF749314E}"/>
              </a:ext>
            </a:extLst>
          </p:cNvPr>
          <p:cNvSpPr/>
          <p:nvPr/>
        </p:nvSpPr>
        <p:spPr>
          <a:xfrm>
            <a:off x="9473784" y="5031699"/>
            <a:ext cx="1993691" cy="1528996"/>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HTTP/3.0</a:t>
            </a:r>
          </a:p>
        </p:txBody>
      </p:sp>
      <p:cxnSp>
        <p:nvCxnSpPr>
          <p:cNvPr id="14" name="Straight Arrow Connector 13">
            <a:extLst>
              <a:ext uri="{FF2B5EF4-FFF2-40B4-BE49-F238E27FC236}">
                <a16:creationId xmlns:a16="http://schemas.microsoft.com/office/drawing/2014/main" id="{50BE6648-5286-754D-8EA2-B0C90FEC3C39}"/>
              </a:ext>
            </a:extLst>
          </p:cNvPr>
          <p:cNvCxnSpPr>
            <a:stCxn id="5" idx="3"/>
            <a:endCxn id="7" idx="1"/>
          </p:cNvCxnSpPr>
          <p:nvPr/>
        </p:nvCxnSpPr>
        <p:spPr>
          <a:xfrm flipV="1">
            <a:off x="2360951" y="3582649"/>
            <a:ext cx="72702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254415-338D-F542-8216-EFB2AD5E1D84}"/>
              </a:ext>
            </a:extLst>
          </p:cNvPr>
          <p:cNvCxnSpPr>
            <a:cxnSpLocks/>
            <a:stCxn id="5" idx="3"/>
            <a:endCxn id="6" idx="1"/>
          </p:cNvCxnSpPr>
          <p:nvPr/>
        </p:nvCxnSpPr>
        <p:spPr>
          <a:xfrm flipV="1">
            <a:off x="2360951" y="1379094"/>
            <a:ext cx="727023" cy="22035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0827D3-FA75-4647-83DD-52D4DCA57CC9}"/>
              </a:ext>
            </a:extLst>
          </p:cNvPr>
          <p:cNvCxnSpPr>
            <a:cxnSpLocks/>
            <a:stCxn id="5" idx="3"/>
            <a:endCxn id="8" idx="1"/>
          </p:cNvCxnSpPr>
          <p:nvPr/>
        </p:nvCxnSpPr>
        <p:spPr>
          <a:xfrm>
            <a:off x="2360951" y="3582650"/>
            <a:ext cx="727023" cy="22035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6BCC4-9EDE-BE4D-9571-026918917E96}"/>
              </a:ext>
            </a:extLst>
          </p:cNvPr>
          <p:cNvCxnSpPr>
            <a:cxnSpLocks/>
            <a:endCxn id="10" idx="1"/>
          </p:cNvCxnSpPr>
          <p:nvPr/>
        </p:nvCxnSpPr>
        <p:spPr>
          <a:xfrm>
            <a:off x="7907309" y="3611691"/>
            <a:ext cx="1566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2ABE81-B444-6744-84AF-34A34AB693A0}"/>
              </a:ext>
            </a:extLst>
          </p:cNvPr>
          <p:cNvCxnSpPr>
            <a:cxnSpLocks/>
            <a:stCxn id="9" idx="3"/>
            <a:endCxn id="11" idx="1"/>
          </p:cNvCxnSpPr>
          <p:nvPr/>
        </p:nvCxnSpPr>
        <p:spPr>
          <a:xfrm flipV="1">
            <a:off x="7914807" y="1509633"/>
            <a:ext cx="1558977" cy="2073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A465F9-6C95-E347-BB62-82ABAF4D6534}"/>
              </a:ext>
            </a:extLst>
          </p:cNvPr>
          <p:cNvCxnSpPr>
            <a:cxnSpLocks/>
            <a:stCxn id="9" idx="3"/>
            <a:endCxn id="12" idx="1"/>
          </p:cNvCxnSpPr>
          <p:nvPr/>
        </p:nvCxnSpPr>
        <p:spPr>
          <a:xfrm>
            <a:off x="7914807" y="3582649"/>
            <a:ext cx="1558977" cy="22135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FDFCBF3-7360-6C47-831A-4A9B039664B5}"/>
              </a:ext>
            </a:extLst>
          </p:cNvPr>
          <p:cNvCxnSpPr>
            <a:cxnSpLocks/>
            <a:stCxn id="6" idx="3"/>
          </p:cNvCxnSpPr>
          <p:nvPr/>
        </p:nvCxnSpPr>
        <p:spPr>
          <a:xfrm>
            <a:off x="5216577" y="1379094"/>
            <a:ext cx="966866"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CF1944-772B-3E4E-89E4-DCFB18C8FA18}"/>
              </a:ext>
            </a:extLst>
          </p:cNvPr>
          <p:cNvCxnSpPr>
            <a:cxnSpLocks/>
            <a:stCxn id="6" idx="3"/>
          </p:cNvCxnSpPr>
          <p:nvPr/>
        </p:nvCxnSpPr>
        <p:spPr>
          <a:xfrm>
            <a:off x="5216577" y="1379094"/>
            <a:ext cx="966866" cy="2610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C95059-4AFF-4043-A8B1-59C112A98955}"/>
              </a:ext>
            </a:extLst>
          </p:cNvPr>
          <p:cNvCxnSpPr>
            <a:cxnSpLocks/>
            <a:stCxn id="6" idx="3"/>
          </p:cNvCxnSpPr>
          <p:nvPr/>
        </p:nvCxnSpPr>
        <p:spPr>
          <a:xfrm flipV="1">
            <a:off x="5216577" y="1118016"/>
            <a:ext cx="966866" cy="2610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5A0302-4537-354B-80FD-25274E41B451}"/>
              </a:ext>
            </a:extLst>
          </p:cNvPr>
          <p:cNvCxnSpPr>
            <a:cxnSpLocks/>
          </p:cNvCxnSpPr>
          <p:nvPr/>
        </p:nvCxnSpPr>
        <p:spPr>
          <a:xfrm>
            <a:off x="5216577" y="5739984"/>
            <a:ext cx="966866"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F1D08A-EA95-3944-B3EF-D0E45216AE2F}"/>
              </a:ext>
            </a:extLst>
          </p:cNvPr>
          <p:cNvCxnSpPr>
            <a:cxnSpLocks/>
          </p:cNvCxnSpPr>
          <p:nvPr/>
        </p:nvCxnSpPr>
        <p:spPr>
          <a:xfrm>
            <a:off x="5216577" y="5739984"/>
            <a:ext cx="966866" cy="2610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E8080F0-89DE-4D4D-99A9-4AF8D6CD3804}"/>
              </a:ext>
            </a:extLst>
          </p:cNvPr>
          <p:cNvCxnSpPr>
            <a:cxnSpLocks/>
          </p:cNvCxnSpPr>
          <p:nvPr/>
        </p:nvCxnSpPr>
        <p:spPr>
          <a:xfrm flipV="1">
            <a:off x="5216577" y="5478906"/>
            <a:ext cx="966866" cy="2610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D2FC239-2166-FC42-8D38-70E45C20E86F}"/>
              </a:ext>
            </a:extLst>
          </p:cNvPr>
          <p:cNvCxnSpPr>
            <a:cxnSpLocks/>
            <a:endCxn id="9" idx="1"/>
          </p:cNvCxnSpPr>
          <p:nvPr/>
        </p:nvCxnSpPr>
        <p:spPr>
          <a:xfrm>
            <a:off x="5216577" y="3582648"/>
            <a:ext cx="879423" cy="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59F524E-D87C-3840-B524-B598606F0E87}"/>
              </a:ext>
            </a:extLst>
          </p:cNvPr>
          <p:cNvCxnSpPr>
            <a:cxnSpLocks/>
          </p:cNvCxnSpPr>
          <p:nvPr/>
        </p:nvCxnSpPr>
        <p:spPr>
          <a:xfrm>
            <a:off x="5216577" y="3582648"/>
            <a:ext cx="513412" cy="32978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806F13E-5D91-C446-85A6-C8E9420F6E3B}"/>
              </a:ext>
            </a:extLst>
          </p:cNvPr>
          <p:cNvCxnSpPr>
            <a:cxnSpLocks/>
          </p:cNvCxnSpPr>
          <p:nvPr/>
        </p:nvCxnSpPr>
        <p:spPr>
          <a:xfrm flipV="1">
            <a:off x="5216577" y="3321570"/>
            <a:ext cx="513412" cy="26107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Cube 52">
            <a:extLst>
              <a:ext uri="{FF2B5EF4-FFF2-40B4-BE49-F238E27FC236}">
                <a16:creationId xmlns:a16="http://schemas.microsoft.com/office/drawing/2014/main" id="{32C69989-3D1D-A54A-AABB-DA40671B08F0}"/>
              </a:ext>
            </a:extLst>
          </p:cNvPr>
          <p:cNvSpPr/>
          <p:nvPr/>
        </p:nvSpPr>
        <p:spPr>
          <a:xfrm>
            <a:off x="6273170" y="1021830"/>
            <a:ext cx="673035" cy="690796"/>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16C9561C-3E13-3B42-B241-51DC7158A613}"/>
              </a:ext>
            </a:extLst>
          </p:cNvPr>
          <p:cNvSpPr/>
          <p:nvPr/>
        </p:nvSpPr>
        <p:spPr>
          <a:xfrm>
            <a:off x="6302390" y="5380845"/>
            <a:ext cx="673035" cy="690796"/>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8D193DC-13AF-D341-9E41-42C054984064}"/>
              </a:ext>
            </a:extLst>
          </p:cNvPr>
          <p:cNvSpPr/>
          <p:nvPr/>
        </p:nvSpPr>
        <p:spPr>
          <a:xfrm>
            <a:off x="0" y="0"/>
            <a:ext cx="1866275" cy="2998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Broadly covered</a:t>
            </a:r>
          </a:p>
        </p:txBody>
      </p:sp>
      <p:sp>
        <p:nvSpPr>
          <p:cNvPr id="73" name="Rectangle 72">
            <a:extLst>
              <a:ext uri="{FF2B5EF4-FFF2-40B4-BE49-F238E27FC236}">
                <a16:creationId xmlns:a16="http://schemas.microsoft.com/office/drawing/2014/main" id="{B14FF20F-5E0C-4445-AEBE-093AEA8B240C}"/>
              </a:ext>
            </a:extLst>
          </p:cNvPr>
          <p:cNvSpPr/>
          <p:nvPr/>
        </p:nvSpPr>
        <p:spPr>
          <a:xfrm>
            <a:off x="0" y="316980"/>
            <a:ext cx="1866275" cy="2998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Superficially covered</a:t>
            </a:r>
          </a:p>
        </p:txBody>
      </p:sp>
      <p:sp>
        <p:nvSpPr>
          <p:cNvPr id="74" name="Rectangle 73">
            <a:extLst>
              <a:ext uri="{FF2B5EF4-FFF2-40B4-BE49-F238E27FC236}">
                <a16:creationId xmlns:a16="http://schemas.microsoft.com/office/drawing/2014/main" id="{20747E09-4B46-2A4E-A8C6-110270B077E1}"/>
              </a:ext>
            </a:extLst>
          </p:cNvPr>
          <p:cNvSpPr/>
          <p:nvPr/>
        </p:nvSpPr>
        <p:spPr>
          <a:xfrm>
            <a:off x="0" y="633960"/>
            <a:ext cx="1866275" cy="2998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 covered</a:t>
            </a:r>
          </a:p>
        </p:txBody>
      </p:sp>
    </p:spTree>
    <p:extLst>
      <p:ext uri="{BB962C8B-B14F-4D97-AF65-F5344CB8AC3E}">
        <p14:creationId xmlns:p14="http://schemas.microsoft.com/office/powerpoint/2010/main" val="157801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900" decel="100000" fill="hold"/>
                                        <p:tgtEl>
                                          <p:spTgt spid="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900" decel="100000" fill="hold"/>
                                        <p:tgtEl>
                                          <p:spTgt spid="4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00"/>
                                        <p:tgtEl>
                                          <p:spTgt spid="43"/>
                                        </p:tgtEl>
                                      </p:cBhvr>
                                    </p:animEffect>
                                    <p:anim calcmode="lin" valueType="num">
                                      <p:cBhvr>
                                        <p:cTn id="46" dur="1000" fill="hold"/>
                                        <p:tgtEl>
                                          <p:spTgt spid="43"/>
                                        </p:tgtEl>
                                        <p:attrNameLst>
                                          <p:attrName>ppt_x</p:attrName>
                                        </p:attrNameLst>
                                      </p:cBhvr>
                                      <p:tavLst>
                                        <p:tav tm="0">
                                          <p:val>
                                            <p:strVal val="#ppt_x"/>
                                          </p:val>
                                        </p:tav>
                                        <p:tav tm="100000">
                                          <p:val>
                                            <p:strVal val="#ppt_x"/>
                                          </p:val>
                                        </p:tav>
                                      </p:tavLst>
                                    </p:anim>
                                    <p:anim calcmode="lin" valueType="num">
                                      <p:cBhvr>
                                        <p:cTn id="47" dur="900" decel="100000" fill="hold"/>
                                        <p:tgtEl>
                                          <p:spTgt spid="43"/>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49" presetID="37"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900" decel="100000" fill="hold"/>
                                        <p:tgtEl>
                                          <p:spTgt spid="44"/>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900" decel="100000" fill="hold"/>
                                        <p:tgtEl>
                                          <p:spTgt spid="9"/>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7"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900" decel="100000" fill="hold"/>
                                        <p:tgtEl>
                                          <p:spTgt spid="25"/>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9" presetID="37"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900" decel="100000" fill="hold"/>
                                        <p:tgtEl>
                                          <p:spTgt spid="2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75" presetID="37"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900" decel="100000" fill="hold"/>
                                        <p:tgtEl>
                                          <p:spTgt spid="28"/>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81" presetID="37"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1000"/>
                                        <p:tgtEl>
                                          <p:spTgt spid="11"/>
                                        </p:tgtEl>
                                      </p:cBhvr>
                                    </p:animEffect>
                                    <p:anim calcmode="lin" valueType="num">
                                      <p:cBhvr>
                                        <p:cTn id="84" dur="1000" fill="hold"/>
                                        <p:tgtEl>
                                          <p:spTgt spid="11"/>
                                        </p:tgtEl>
                                        <p:attrNameLst>
                                          <p:attrName>ppt_x</p:attrName>
                                        </p:attrNameLst>
                                      </p:cBhvr>
                                      <p:tavLst>
                                        <p:tav tm="0">
                                          <p:val>
                                            <p:strVal val="#ppt_x"/>
                                          </p:val>
                                        </p:tav>
                                        <p:tav tm="100000">
                                          <p:val>
                                            <p:strVal val="#ppt_x"/>
                                          </p:val>
                                        </p:tav>
                                      </p:tavLst>
                                    </p:anim>
                                    <p:anim calcmode="lin" valueType="num">
                                      <p:cBhvr>
                                        <p:cTn id="85" dur="900" decel="100000" fill="hold"/>
                                        <p:tgtEl>
                                          <p:spTgt spid="11"/>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87" presetID="37" presetClass="entr" presetSubtype="0" fill="hold" grpId="0"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1000"/>
                                        <p:tgtEl>
                                          <p:spTgt spid="10"/>
                                        </p:tgtEl>
                                      </p:cBhvr>
                                    </p:animEffect>
                                    <p:anim calcmode="lin" valueType="num">
                                      <p:cBhvr>
                                        <p:cTn id="90" dur="1000" fill="hold"/>
                                        <p:tgtEl>
                                          <p:spTgt spid="10"/>
                                        </p:tgtEl>
                                        <p:attrNameLst>
                                          <p:attrName>ppt_x</p:attrName>
                                        </p:attrNameLst>
                                      </p:cBhvr>
                                      <p:tavLst>
                                        <p:tav tm="0">
                                          <p:val>
                                            <p:strVal val="#ppt_x"/>
                                          </p:val>
                                        </p:tav>
                                        <p:tav tm="100000">
                                          <p:val>
                                            <p:strVal val="#ppt_x"/>
                                          </p:val>
                                        </p:tav>
                                      </p:tavLst>
                                    </p:anim>
                                    <p:anim calcmode="lin" valueType="num">
                                      <p:cBhvr>
                                        <p:cTn id="91" dur="900" decel="100000" fill="hold"/>
                                        <p:tgtEl>
                                          <p:spTgt spid="10"/>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93" presetID="37" presetClass="entr" presetSubtype="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0"/>
                                        <p:tgtEl>
                                          <p:spTgt spid="12"/>
                                        </p:tgtEl>
                                      </p:cBhvr>
                                    </p:animEffect>
                                    <p:anim calcmode="lin" valueType="num">
                                      <p:cBhvr>
                                        <p:cTn id="96" dur="1000" fill="hold"/>
                                        <p:tgtEl>
                                          <p:spTgt spid="12"/>
                                        </p:tgtEl>
                                        <p:attrNameLst>
                                          <p:attrName>ppt_x</p:attrName>
                                        </p:attrNameLst>
                                      </p:cBhvr>
                                      <p:tavLst>
                                        <p:tav tm="0">
                                          <p:val>
                                            <p:strVal val="#ppt_x"/>
                                          </p:val>
                                        </p:tav>
                                        <p:tav tm="100000">
                                          <p:val>
                                            <p:strVal val="#ppt_x"/>
                                          </p:val>
                                        </p:tav>
                                      </p:tavLst>
                                    </p:anim>
                                    <p:anim calcmode="lin" valueType="num">
                                      <p:cBhvr>
                                        <p:cTn id="97" dur="900" decel="100000" fill="hold"/>
                                        <p:tgtEl>
                                          <p:spTgt spid="12"/>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53"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8D49FE-3271-DC4C-A8A6-048211EE2E59}"/>
              </a:ext>
            </a:extLst>
          </p:cNvPr>
          <p:cNvSpPr>
            <a:spLocks noGrp="1"/>
          </p:cNvSpPr>
          <p:nvPr>
            <p:ph idx="1"/>
          </p:nvPr>
        </p:nvSpPr>
        <p:spPr>
          <a:xfrm>
            <a:off x="804672" y="2421683"/>
            <a:ext cx="4765949" cy="3353476"/>
          </a:xfrm>
        </p:spPr>
        <p:txBody>
          <a:bodyPr anchor="t">
            <a:normAutofit/>
          </a:bodyPr>
          <a:lstStyle/>
          <a:p>
            <a:pPr marL="0" indent="0">
              <a:buNone/>
            </a:pPr>
            <a:r>
              <a:rPr lang="en-US" sz="4200" dirty="0">
                <a:solidFill>
                  <a:schemeClr val="tx2"/>
                </a:solidFill>
              </a:rPr>
              <a:t>Prerequisite Knowledge Transfer</a:t>
            </a:r>
          </a:p>
        </p:txBody>
      </p:sp>
      <p:grpSp>
        <p:nvGrpSpPr>
          <p:cNvPr id="16" name="Group 1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7" name="Freeform: Shape 1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ead with Gears">
            <a:extLst>
              <a:ext uri="{FF2B5EF4-FFF2-40B4-BE49-F238E27FC236}">
                <a16:creationId xmlns:a16="http://schemas.microsoft.com/office/drawing/2014/main" id="{644138E5-EA10-88AC-B0B3-95B912E9C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142937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C72E-17D9-9B4A-9161-192B1C1AFCDA}"/>
              </a:ext>
            </a:extLst>
          </p:cNvPr>
          <p:cNvSpPr>
            <a:spLocks noGrp="1"/>
          </p:cNvSpPr>
          <p:nvPr>
            <p:ph type="title"/>
          </p:nvPr>
        </p:nvSpPr>
        <p:spPr/>
        <p:txBody>
          <a:bodyPr/>
          <a:lstStyle/>
          <a:p>
            <a:pPr algn="ctr"/>
            <a:r>
              <a:rPr lang="en-US" dirty="0"/>
              <a:t>HTTP/1.1 Body Transfer</a:t>
            </a:r>
          </a:p>
        </p:txBody>
      </p:sp>
      <p:sp>
        <p:nvSpPr>
          <p:cNvPr id="3" name="Content Placeholder 2">
            <a:extLst>
              <a:ext uri="{FF2B5EF4-FFF2-40B4-BE49-F238E27FC236}">
                <a16:creationId xmlns:a16="http://schemas.microsoft.com/office/drawing/2014/main" id="{ADE5FD6E-3F85-F64C-B784-2511D2C28ABB}"/>
              </a:ext>
            </a:extLst>
          </p:cNvPr>
          <p:cNvSpPr>
            <a:spLocks noGrp="1"/>
          </p:cNvSpPr>
          <p:nvPr>
            <p:ph idx="1"/>
          </p:nvPr>
        </p:nvSpPr>
        <p:spPr/>
        <p:txBody>
          <a:bodyPr/>
          <a:lstStyle/>
          <a:p>
            <a:pPr marL="0" indent="0" algn="ctr">
              <a:buNone/>
            </a:pPr>
            <a:r>
              <a:rPr lang="en-US" dirty="0"/>
              <a:t>Methods of signaling the end of the HTTP request.</a:t>
            </a:r>
          </a:p>
          <a:p>
            <a:pPr marL="0" indent="0">
              <a:buNone/>
            </a:pPr>
            <a:endParaRPr lang="en-US" dirty="0"/>
          </a:p>
        </p:txBody>
      </p:sp>
      <p:graphicFrame>
        <p:nvGraphicFramePr>
          <p:cNvPr id="4" name="Table 4">
            <a:extLst>
              <a:ext uri="{FF2B5EF4-FFF2-40B4-BE49-F238E27FC236}">
                <a16:creationId xmlns:a16="http://schemas.microsoft.com/office/drawing/2014/main" id="{92947CBC-16EF-DD4E-94CC-C51999D163D9}"/>
              </a:ext>
            </a:extLst>
          </p:cNvPr>
          <p:cNvGraphicFramePr>
            <a:graphicFrameLocks noGrp="1"/>
          </p:cNvGraphicFramePr>
          <p:nvPr>
            <p:extLst>
              <p:ext uri="{D42A27DB-BD31-4B8C-83A1-F6EECF244321}">
                <p14:modId xmlns:p14="http://schemas.microsoft.com/office/powerpoint/2010/main" val="123773121"/>
              </p:ext>
            </p:extLst>
          </p:nvPr>
        </p:nvGraphicFramePr>
        <p:xfrm>
          <a:off x="1154242" y="2863259"/>
          <a:ext cx="9968460" cy="2743200"/>
        </p:xfrm>
        <a:graphic>
          <a:graphicData uri="http://schemas.openxmlformats.org/drawingml/2006/table">
            <a:tbl>
              <a:tblPr firstRow="1" bandRow="1">
                <a:tableStyleId>{073A0DAA-6AF3-43AB-8588-CEC1D06C72B9}</a:tableStyleId>
              </a:tblPr>
              <a:tblGrid>
                <a:gridCol w="4984230">
                  <a:extLst>
                    <a:ext uri="{9D8B030D-6E8A-4147-A177-3AD203B41FA5}">
                      <a16:colId xmlns:a16="http://schemas.microsoft.com/office/drawing/2014/main" val="3613761128"/>
                    </a:ext>
                  </a:extLst>
                </a:gridCol>
                <a:gridCol w="4984230">
                  <a:extLst>
                    <a:ext uri="{9D8B030D-6E8A-4147-A177-3AD203B41FA5}">
                      <a16:colId xmlns:a16="http://schemas.microsoft.com/office/drawing/2014/main" val="4004103846"/>
                    </a:ext>
                  </a:extLst>
                </a:gridCol>
              </a:tblGrid>
              <a:tr h="370840">
                <a:tc>
                  <a:txBody>
                    <a:bodyPr/>
                    <a:lstStyle/>
                    <a:p>
                      <a:pPr algn="ctr"/>
                      <a:r>
                        <a:rPr lang="en-US" sz="2400" dirty="0"/>
                        <a:t>Content Length Header</a:t>
                      </a:r>
                    </a:p>
                  </a:txBody>
                  <a:tcPr/>
                </a:tc>
                <a:tc>
                  <a:txBody>
                    <a:bodyPr/>
                    <a:lstStyle/>
                    <a:p>
                      <a:pPr algn="ctr"/>
                      <a:r>
                        <a:rPr lang="en-US" sz="2400" dirty="0"/>
                        <a:t>Chunked encoding</a:t>
                      </a:r>
                    </a:p>
                  </a:txBody>
                  <a:tcPr/>
                </a:tc>
                <a:extLst>
                  <a:ext uri="{0D108BD9-81ED-4DB2-BD59-A6C34878D82A}">
                    <a16:rowId xmlns:a16="http://schemas.microsoft.com/office/drawing/2014/main" val="1737127540"/>
                  </a:ext>
                </a:extLst>
              </a:tr>
              <a:tr h="0">
                <a:tc>
                  <a:txBody>
                    <a:bodyPr/>
                    <a:lstStyle/>
                    <a:p>
                      <a:pPr algn="ctr"/>
                      <a:endParaRPr lang="en-US" sz="2400" b="1" dirty="0">
                        <a:solidFill>
                          <a:srgbClr val="FF0000"/>
                        </a:solidFill>
                      </a:endParaRPr>
                    </a:p>
                    <a:p>
                      <a:pPr algn="ctr"/>
                      <a:r>
                        <a:rPr lang="en-US" sz="2400" b="1" dirty="0">
                          <a:solidFill>
                            <a:srgbClr val="FF0000"/>
                          </a:solidFill>
                        </a:rPr>
                        <a:t>Content Length : 100</a:t>
                      </a:r>
                    </a:p>
                    <a:p>
                      <a:pPr algn="ctr"/>
                      <a:r>
                        <a:rPr lang="en-US" sz="2400" b="1" dirty="0">
                          <a:solidFill>
                            <a:schemeClr val="accent6">
                              <a:lumMod val="50000"/>
                            </a:schemeClr>
                          </a:solidFill>
                        </a:rPr>
                        <a:t>“Well!! Here goes 100 bytes of the request body!!“</a:t>
                      </a:r>
                    </a:p>
                  </a:txBody>
                  <a:tcPr/>
                </a:tc>
                <a:tc>
                  <a:txBody>
                    <a:bodyPr/>
                    <a:lstStyle/>
                    <a:p>
                      <a:r>
                        <a:rPr lang="en-US" sz="2400" b="1" dirty="0">
                          <a:solidFill>
                            <a:srgbClr val="FF0000"/>
                          </a:solidFill>
                        </a:rPr>
                        <a:t>Transfer-encoding: Chunked</a:t>
                      </a:r>
                    </a:p>
                    <a:p>
                      <a:r>
                        <a:rPr lang="en-US" sz="2400" b="1" dirty="0">
                          <a:solidFill>
                            <a:schemeClr val="accent6">
                              <a:lumMod val="50000"/>
                            </a:schemeClr>
                          </a:solidFill>
                        </a:rPr>
                        <a:t>ff ( length of chunk in hex format)</a:t>
                      </a:r>
                    </a:p>
                    <a:p>
                      <a:r>
                        <a:rPr lang="en-US" sz="2400" b="1" dirty="0">
                          <a:solidFill>
                            <a:srgbClr val="FF0000"/>
                          </a:solidFill>
                        </a:rPr>
                        <a:t>Here goes 255-byte chunk</a:t>
                      </a:r>
                    </a:p>
                    <a:p>
                      <a:r>
                        <a:rPr lang="en-US" sz="2400" b="1" dirty="0">
                          <a:solidFill>
                            <a:schemeClr val="accent6">
                              <a:lumMod val="50000"/>
                            </a:schemeClr>
                          </a:solidFill>
                        </a:rPr>
                        <a:t>10</a:t>
                      </a:r>
                    </a:p>
                    <a:p>
                      <a:r>
                        <a:rPr lang="en-US" sz="2400" b="1" dirty="0">
                          <a:solidFill>
                            <a:srgbClr val="FF0000"/>
                          </a:solidFill>
                        </a:rPr>
                        <a:t>Another chunk</a:t>
                      </a:r>
                    </a:p>
                    <a:p>
                      <a:r>
                        <a:rPr lang="en-US" sz="2400" b="1" dirty="0">
                          <a:solidFill>
                            <a:schemeClr val="accent6">
                              <a:lumMod val="50000"/>
                            </a:schemeClr>
                          </a:solidFill>
                        </a:rPr>
                        <a:t>0</a:t>
                      </a:r>
                    </a:p>
                  </a:txBody>
                  <a:tcPr/>
                </a:tc>
                <a:extLst>
                  <a:ext uri="{0D108BD9-81ED-4DB2-BD59-A6C34878D82A}">
                    <a16:rowId xmlns:a16="http://schemas.microsoft.com/office/drawing/2014/main" val="418631734"/>
                  </a:ext>
                </a:extLst>
              </a:tr>
            </a:tbl>
          </a:graphicData>
        </a:graphic>
      </p:graphicFrame>
    </p:spTree>
    <p:extLst>
      <p:ext uri="{BB962C8B-B14F-4D97-AF65-F5344CB8AC3E}">
        <p14:creationId xmlns:p14="http://schemas.microsoft.com/office/powerpoint/2010/main" val="68753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E43241-2115-FA49-AB17-F4E76D3AB790}"/>
              </a:ext>
            </a:extLst>
          </p:cNvPr>
          <p:cNvSpPr>
            <a:spLocks noGrp="1"/>
          </p:cNvSpPr>
          <p:nvPr>
            <p:ph idx="1"/>
          </p:nvPr>
        </p:nvSpPr>
        <p:spPr>
          <a:xfrm>
            <a:off x="804672" y="2421683"/>
            <a:ext cx="4765949" cy="3353476"/>
          </a:xfrm>
        </p:spPr>
        <p:txBody>
          <a:bodyPr anchor="t">
            <a:normAutofit/>
          </a:bodyPr>
          <a:lstStyle/>
          <a:p>
            <a:pPr marL="0" indent="0" algn="ctr">
              <a:buNone/>
            </a:pPr>
            <a:r>
              <a:rPr lang="en-US" sz="4400" dirty="0">
                <a:solidFill>
                  <a:schemeClr val="tx2"/>
                </a:solidFill>
              </a:rPr>
              <a:t>HTTP Request Smuggling</a:t>
            </a:r>
          </a:p>
        </p:txBody>
      </p:sp>
      <p:grpSp>
        <p:nvGrpSpPr>
          <p:cNvPr id="15" name="Group 1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 name="Freeform: Shape 1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876B37F-FD0C-7A4B-9EEC-7D8C32C6F599}"/>
              </a:ext>
            </a:extLst>
          </p:cNvPr>
          <p:cNvPicPr>
            <a:picLocks noChangeAspect="1"/>
          </p:cNvPicPr>
          <p:nvPr/>
        </p:nvPicPr>
        <p:blipFill>
          <a:blip r:embed="rId3"/>
          <a:stretch>
            <a:fillRect/>
          </a:stretch>
        </p:blipFill>
        <p:spPr>
          <a:xfrm>
            <a:off x="7708392" y="2232229"/>
            <a:ext cx="4142232" cy="3317086"/>
          </a:xfrm>
          <a:prstGeom prst="rect">
            <a:avLst/>
          </a:prstGeom>
        </p:spPr>
      </p:pic>
    </p:spTree>
    <p:extLst>
      <p:ext uri="{BB962C8B-B14F-4D97-AF65-F5344CB8AC3E}">
        <p14:creationId xmlns:p14="http://schemas.microsoft.com/office/powerpoint/2010/main" val="389453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1B093-3B66-894E-B6BE-F23E3C7A91B8}"/>
              </a:ext>
            </a:extLst>
          </p:cNvPr>
          <p:cNvSpPr>
            <a:spLocks noGrp="1"/>
          </p:cNvSpPr>
          <p:nvPr>
            <p:ph idx="1"/>
          </p:nvPr>
        </p:nvSpPr>
        <p:spPr>
          <a:xfrm>
            <a:off x="838200" y="180460"/>
            <a:ext cx="10515600" cy="1543410"/>
          </a:xfrm>
        </p:spPr>
        <p:txBody>
          <a:bodyPr/>
          <a:lstStyle/>
          <a:p>
            <a:pPr marL="0" indent="0" algn="ctr">
              <a:buNone/>
            </a:pPr>
            <a:r>
              <a:rPr lang="en-US" i="1" dirty="0">
                <a:solidFill>
                  <a:srgbClr val="FF0000"/>
                </a:solidFill>
              </a:rPr>
              <a:t>“Technique for interfering with the way a website processes </a:t>
            </a:r>
          </a:p>
          <a:p>
            <a:pPr marL="0" indent="0" algn="ctr">
              <a:buNone/>
            </a:pPr>
            <a:r>
              <a:rPr lang="en-US" i="1" dirty="0">
                <a:solidFill>
                  <a:srgbClr val="FF0000"/>
                </a:solidFill>
              </a:rPr>
              <a:t>sequences of HTTP requests”</a:t>
            </a:r>
          </a:p>
          <a:p>
            <a:pPr marL="0" indent="0" algn="ctr">
              <a:buNone/>
            </a:pPr>
            <a:r>
              <a:rPr lang="en-US" dirty="0"/>
              <a:t>( Mitigation Bypass attack )</a:t>
            </a:r>
          </a:p>
          <a:p>
            <a:pPr marL="0" indent="0">
              <a:buNone/>
            </a:pPr>
            <a:endParaRPr lang="en-US" sz="2200" dirty="0"/>
          </a:p>
        </p:txBody>
      </p:sp>
      <p:pic>
        <p:nvPicPr>
          <p:cNvPr id="8" name="Picture 7">
            <a:extLst>
              <a:ext uri="{FF2B5EF4-FFF2-40B4-BE49-F238E27FC236}">
                <a16:creationId xmlns:a16="http://schemas.microsoft.com/office/drawing/2014/main" id="{2264B6F3-389A-0B41-B2EE-E899756263AB}"/>
              </a:ext>
            </a:extLst>
          </p:cNvPr>
          <p:cNvPicPr>
            <a:picLocks noChangeAspect="1"/>
          </p:cNvPicPr>
          <p:nvPr/>
        </p:nvPicPr>
        <p:blipFill>
          <a:blip r:embed="rId3"/>
          <a:stretch>
            <a:fillRect/>
          </a:stretch>
        </p:blipFill>
        <p:spPr>
          <a:xfrm>
            <a:off x="586287" y="2127544"/>
            <a:ext cx="5509713" cy="3006587"/>
          </a:xfrm>
          <a:prstGeom prst="rect">
            <a:avLst/>
          </a:prstGeom>
        </p:spPr>
      </p:pic>
      <p:cxnSp>
        <p:nvCxnSpPr>
          <p:cNvPr id="10" name="Straight Connector 9">
            <a:extLst>
              <a:ext uri="{FF2B5EF4-FFF2-40B4-BE49-F238E27FC236}">
                <a16:creationId xmlns:a16="http://schemas.microsoft.com/office/drawing/2014/main" id="{9203647F-5C86-DC43-B917-99CA5F2F8F42}"/>
              </a:ext>
            </a:extLst>
          </p:cNvPr>
          <p:cNvCxnSpPr/>
          <p:nvPr/>
        </p:nvCxnSpPr>
        <p:spPr>
          <a:xfrm>
            <a:off x="6610662" y="1858780"/>
            <a:ext cx="0" cy="4392118"/>
          </a:xfrm>
          <a:prstGeom prst="line">
            <a:avLst/>
          </a:prstGeom>
          <a:ln w="381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1D57FF6-3C04-5641-BE91-FC2B9F32476F}"/>
              </a:ext>
            </a:extLst>
          </p:cNvPr>
          <p:cNvSpPr/>
          <p:nvPr/>
        </p:nvSpPr>
        <p:spPr>
          <a:xfrm>
            <a:off x="7611244" y="1919122"/>
            <a:ext cx="3742537" cy="6645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Attacker sends malicious request</a:t>
            </a:r>
          </a:p>
        </p:txBody>
      </p:sp>
      <p:sp>
        <p:nvSpPr>
          <p:cNvPr id="14" name="Rectangle 13">
            <a:extLst>
              <a:ext uri="{FF2B5EF4-FFF2-40B4-BE49-F238E27FC236}">
                <a16:creationId xmlns:a16="http://schemas.microsoft.com/office/drawing/2014/main" id="{AD44E767-56A9-5243-AC0F-77EAAA383B2E}"/>
              </a:ext>
            </a:extLst>
          </p:cNvPr>
          <p:cNvSpPr/>
          <p:nvPr/>
        </p:nvSpPr>
        <p:spPr>
          <a:xfrm>
            <a:off x="7611244" y="3105840"/>
            <a:ext cx="3742536" cy="6645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Parsed as single request by the </a:t>
            </a:r>
          </a:p>
          <a:p>
            <a:pPr algn="ctr"/>
            <a:r>
              <a:rPr lang="en-US" sz="2200" dirty="0"/>
              <a:t>front-end</a:t>
            </a:r>
          </a:p>
        </p:txBody>
      </p:sp>
      <p:sp>
        <p:nvSpPr>
          <p:cNvPr id="15" name="Rectangle 14">
            <a:extLst>
              <a:ext uri="{FF2B5EF4-FFF2-40B4-BE49-F238E27FC236}">
                <a16:creationId xmlns:a16="http://schemas.microsoft.com/office/drawing/2014/main" id="{E35C324C-D7BA-5D49-8294-B070C2F0F49B}"/>
              </a:ext>
            </a:extLst>
          </p:cNvPr>
          <p:cNvSpPr/>
          <p:nvPr/>
        </p:nvSpPr>
        <p:spPr>
          <a:xfrm>
            <a:off x="7611244" y="4335032"/>
            <a:ext cx="3742537" cy="6645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Forwarded to backend</a:t>
            </a:r>
          </a:p>
        </p:txBody>
      </p:sp>
      <p:sp>
        <p:nvSpPr>
          <p:cNvPr id="16" name="Rectangle 15">
            <a:extLst>
              <a:ext uri="{FF2B5EF4-FFF2-40B4-BE49-F238E27FC236}">
                <a16:creationId xmlns:a16="http://schemas.microsoft.com/office/drawing/2014/main" id="{4A782EED-3CA1-5943-9A8A-F0DDDF7CCD9F}"/>
              </a:ext>
            </a:extLst>
          </p:cNvPr>
          <p:cNvSpPr/>
          <p:nvPr/>
        </p:nvSpPr>
        <p:spPr>
          <a:xfrm>
            <a:off x="7611244" y="5521750"/>
            <a:ext cx="3742533" cy="6645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0000"/>
                </a:solidFill>
              </a:rPr>
              <a:t>Backend parses it as two </a:t>
            </a:r>
          </a:p>
          <a:p>
            <a:pPr algn="ctr"/>
            <a:r>
              <a:rPr lang="en-US" sz="2200" dirty="0">
                <a:solidFill>
                  <a:srgbClr val="FF0000"/>
                </a:solidFill>
              </a:rPr>
              <a:t>different requests</a:t>
            </a:r>
          </a:p>
        </p:txBody>
      </p:sp>
      <p:sp>
        <p:nvSpPr>
          <p:cNvPr id="17" name="Down Arrow 16">
            <a:extLst>
              <a:ext uri="{FF2B5EF4-FFF2-40B4-BE49-F238E27FC236}">
                <a16:creationId xmlns:a16="http://schemas.microsoft.com/office/drawing/2014/main" id="{918F8F8B-EB7B-AC45-B3D5-D928D1C872D9}"/>
              </a:ext>
            </a:extLst>
          </p:cNvPr>
          <p:cNvSpPr/>
          <p:nvPr/>
        </p:nvSpPr>
        <p:spPr>
          <a:xfrm>
            <a:off x="9317629" y="2654317"/>
            <a:ext cx="329762" cy="37513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B2B95774-490E-794F-B430-3D712AE762BC}"/>
              </a:ext>
            </a:extLst>
          </p:cNvPr>
          <p:cNvSpPr/>
          <p:nvPr/>
        </p:nvSpPr>
        <p:spPr>
          <a:xfrm>
            <a:off x="9317629" y="3852128"/>
            <a:ext cx="329762" cy="37513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52061E25-0AA0-A146-9EEB-AC5284D3D027}"/>
              </a:ext>
            </a:extLst>
          </p:cNvPr>
          <p:cNvSpPr/>
          <p:nvPr/>
        </p:nvSpPr>
        <p:spPr>
          <a:xfrm>
            <a:off x="9317629" y="5119520"/>
            <a:ext cx="329762" cy="37513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7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9548BD-A8F8-154C-AB69-A43ADDC7B65D}"/>
              </a:ext>
            </a:extLst>
          </p:cNvPr>
          <p:cNvSpPr>
            <a:spLocks noGrp="1"/>
          </p:cNvSpPr>
          <p:nvPr>
            <p:ph idx="1"/>
          </p:nvPr>
        </p:nvSpPr>
        <p:spPr>
          <a:xfrm>
            <a:off x="846319" y="461520"/>
            <a:ext cx="10499361" cy="2967480"/>
          </a:xfrm>
        </p:spPr>
        <p:txBody>
          <a:bodyPr>
            <a:normAutofit lnSpcReduction="10000"/>
          </a:bodyPr>
          <a:lstStyle/>
          <a:p>
            <a:pPr marL="0" indent="0" algn="ctr">
              <a:buNone/>
            </a:pPr>
            <a:r>
              <a:rPr lang="en-US" sz="2400" i="1" dirty="0"/>
              <a:t>“It's all a game of </a:t>
            </a:r>
            <a:r>
              <a:rPr lang="en-US" sz="2400" i="1" dirty="0">
                <a:solidFill>
                  <a:srgbClr val="FF0000"/>
                </a:solidFill>
              </a:rPr>
              <a:t>Content-Length / Transfer-Encoding </a:t>
            </a:r>
            <a:r>
              <a:rPr lang="en-US" sz="2400" i="1" dirty="0"/>
              <a:t>combination”</a:t>
            </a:r>
          </a:p>
          <a:p>
            <a:pPr marL="0" indent="0" algn="ctr">
              <a:buNone/>
            </a:pPr>
            <a:r>
              <a:rPr lang="en-US" sz="2400" i="1" dirty="0"/>
              <a:t>Transfer-Encoding has precedence</a:t>
            </a:r>
          </a:p>
          <a:p>
            <a:pPr marL="0" indent="0" algn="ctr">
              <a:buNone/>
            </a:pPr>
            <a:endParaRPr lang="en-US" sz="2400" i="1" dirty="0"/>
          </a:p>
          <a:p>
            <a:pPr marL="0" indent="0" algn="ctr">
              <a:buNone/>
            </a:pPr>
            <a:r>
              <a:rPr lang="en-US" sz="2400" dirty="0"/>
              <a:t>We need to </a:t>
            </a:r>
            <a:r>
              <a:rPr lang="en-US" sz="2400" dirty="0">
                <a:solidFill>
                  <a:srgbClr val="FF0000"/>
                </a:solidFill>
              </a:rPr>
              <a:t>"smuggle" </a:t>
            </a:r>
            <a:r>
              <a:rPr lang="en-US" sz="2400" dirty="0"/>
              <a:t>Transfer-Encoding</a:t>
            </a:r>
            <a:r>
              <a:rPr lang="en-US" sz="2400" dirty="0">
                <a:solidFill>
                  <a:srgbClr val="FF0000"/>
                </a:solidFill>
              </a:rPr>
              <a:t> </a:t>
            </a:r>
            <a:r>
              <a:rPr lang="en-US" sz="2400" dirty="0"/>
              <a:t>to backend </a:t>
            </a:r>
            <a:r>
              <a:rPr lang="en-US" sz="2400" dirty="0">
                <a:solidFill>
                  <a:srgbClr val="FF0000"/>
                </a:solidFill>
              </a:rPr>
              <a:t>unprocessed</a:t>
            </a:r>
            <a:r>
              <a:rPr lang="en-US" sz="2400" dirty="0"/>
              <a:t> by the frontend</a:t>
            </a:r>
          </a:p>
          <a:p>
            <a:pPr marL="0" indent="0" algn="ctr">
              <a:buNone/>
            </a:pPr>
            <a:endParaRPr lang="en-US" sz="2400" dirty="0"/>
          </a:p>
          <a:p>
            <a:pPr marL="0" indent="0" algn="ctr">
              <a:buNone/>
            </a:pPr>
            <a:r>
              <a:rPr lang="en-US" sz="2400" dirty="0"/>
              <a:t>Allows threat actors to bypass security controls and gain unauthorized access to sensitive information and directly compromise other users.</a:t>
            </a:r>
          </a:p>
        </p:txBody>
      </p:sp>
      <p:pic>
        <p:nvPicPr>
          <p:cNvPr id="5" name="Picture 4">
            <a:extLst>
              <a:ext uri="{FF2B5EF4-FFF2-40B4-BE49-F238E27FC236}">
                <a16:creationId xmlns:a16="http://schemas.microsoft.com/office/drawing/2014/main" id="{1A633AE2-8B18-0446-BB6B-83A0AEF68D4C}"/>
              </a:ext>
            </a:extLst>
          </p:cNvPr>
          <p:cNvPicPr>
            <a:picLocks noChangeAspect="1"/>
          </p:cNvPicPr>
          <p:nvPr/>
        </p:nvPicPr>
        <p:blipFill>
          <a:blip r:embed="rId3"/>
          <a:stretch>
            <a:fillRect/>
          </a:stretch>
        </p:blipFill>
        <p:spPr>
          <a:xfrm>
            <a:off x="846319" y="3537679"/>
            <a:ext cx="10499361" cy="3192192"/>
          </a:xfrm>
          <a:prstGeom prst="rect">
            <a:avLst/>
          </a:prstGeom>
        </p:spPr>
      </p:pic>
    </p:spTree>
    <p:extLst>
      <p:ext uri="{BB962C8B-B14F-4D97-AF65-F5344CB8AC3E}">
        <p14:creationId xmlns:p14="http://schemas.microsoft.com/office/powerpoint/2010/main" val="242878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{CA834108-FD19-7143-BD6B-894363AFD97D}tf10001069</Template>
  <TotalTime>4101</TotalTime>
  <Words>1493</Words>
  <Application>Microsoft Macintosh PowerPoint</Application>
  <PresentationFormat>Widescreen</PresentationFormat>
  <Paragraphs>271</Paragraphs>
  <Slides>31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vt:lpstr>
      <vt:lpstr>Office Theme</vt:lpstr>
      <vt:lpstr>HTTP Request Smuggling</vt:lpstr>
      <vt:lpstr>Agenda</vt:lpstr>
      <vt:lpstr>PowerPoint Presentation</vt:lpstr>
      <vt:lpstr>PowerPoint Presentation</vt:lpstr>
      <vt:lpstr>PowerPoint Presentation</vt:lpstr>
      <vt:lpstr>HTTP/1.1 Body Transfer</vt:lpstr>
      <vt:lpstr>PowerPoint Presentation</vt:lpstr>
      <vt:lpstr>PowerPoint Presentation</vt:lpstr>
      <vt:lpstr>PowerPoint Presentation</vt:lpstr>
      <vt:lpstr>Types of HTTP Request Smuggling</vt:lpstr>
      <vt:lpstr> </vt:lpstr>
      <vt:lpstr>TE.CL : Frontend - TE, Backend: CL</vt:lpstr>
      <vt:lpstr>TE.TE  Obfuscate the TE Header</vt:lpstr>
      <vt:lpstr>PowerPoint Presentation</vt:lpstr>
      <vt:lpstr>Credentials hijacking</vt:lpstr>
      <vt:lpstr>Bypass frontend security</vt:lpstr>
      <vt:lpstr>PowerPoint Presentation</vt:lpstr>
      <vt:lpstr>PowerPoint Presentation</vt:lpstr>
      <vt:lpstr>Some bug bounties – James Kettle!!</vt:lpstr>
      <vt:lpstr>Applications with store/edit functionality The Trello vulnerability</vt:lpstr>
      <vt:lpstr>PowerPoint Presentation</vt:lpstr>
      <vt:lpstr>PowerPoint Presentation</vt:lpstr>
      <vt:lpstr>PowerPoint Presentation</vt:lpstr>
      <vt:lpstr>HTTP/2 downgrading</vt:lpstr>
      <vt:lpstr>PowerPoint Presentation</vt:lpstr>
      <vt:lpstr>Case Studies – The Netflix H2.CL desync</vt:lpstr>
      <vt:lpstr>The extent of severity?</vt:lpstr>
      <vt:lpstr>Case Studies – AWS H2.TE desync</vt:lpstr>
      <vt:lpstr>PowerPoint Presentation</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Request Smuggling</dc:title>
  <dc:creator>Singh, Vaibhav</dc:creator>
  <cp:lastModifiedBy>Singh, Vaibhav</cp:lastModifiedBy>
  <cp:revision>13</cp:revision>
  <dcterms:created xsi:type="dcterms:W3CDTF">2022-03-23T23:21:52Z</dcterms:created>
  <dcterms:modified xsi:type="dcterms:W3CDTF">2022-04-21T11:13:04Z</dcterms:modified>
</cp:coreProperties>
</file>